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135"/>
  </p:notesMasterIdLst>
  <p:sldIdLst>
    <p:sldId id="256" r:id="rId2"/>
    <p:sldId id="257" r:id="rId3"/>
    <p:sldId id="386" r:id="rId4"/>
    <p:sldId id="387" r:id="rId5"/>
    <p:sldId id="388" r:id="rId6"/>
    <p:sldId id="258" r:id="rId7"/>
    <p:sldId id="366" r:id="rId8"/>
    <p:sldId id="376" r:id="rId9"/>
    <p:sldId id="367" r:id="rId10"/>
    <p:sldId id="377" r:id="rId11"/>
    <p:sldId id="368" r:id="rId12"/>
    <p:sldId id="369" r:id="rId13"/>
    <p:sldId id="373" r:id="rId14"/>
    <p:sldId id="374" r:id="rId15"/>
    <p:sldId id="378" r:id="rId16"/>
    <p:sldId id="379" r:id="rId17"/>
    <p:sldId id="380" r:id="rId18"/>
    <p:sldId id="381" r:id="rId19"/>
    <p:sldId id="382" r:id="rId20"/>
    <p:sldId id="383" r:id="rId21"/>
    <p:sldId id="384" r:id="rId22"/>
    <p:sldId id="385" r:id="rId23"/>
    <p:sldId id="300" r:id="rId24"/>
    <p:sldId id="398" r:id="rId25"/>
    <p:sldId id="399" r:id="rId26"/>
    <p:sldId id="400" r:id="rId27"/>
    <p:sldId id="390" r:id="rId28"/>
    <p:sldId id="391" r:id="rId29"/>
    <p:sldId id="392" r:id="rId30"/>
    <p:sldId id="393" r:id="rId31"/>
    <p:sldId id="394" r:id="rId32"/>
    <p:sldId id="401" r:id="rId33"/>
    <p:sldId id="395" r:id="rId34"/>
    <p:sldId id="424" r:id="rId35"/>
    <p:sldId id="425" r:id="rId36"/>
    <p:sldId id="426" r:id="rId37"/>
    <p:sldId id="427" r:id="rId38"/>
    <p:sldId id="402" r:id="rId39"/>
    <p:sldId id="414" r:id="rId40"/>
    <p:sldId id="415" r:id="rId41"/>
    <p:sldId id="416" r:id="rId42"/>
    <p:sldId id="417" r:id="rId43"/>
    <p:sldId id="439" r:id="rId44"/>
    <p:sldId id="440" r:id="rId45"/>
    <p:sldId id="441" r:id="rId46"/>
    <p:sldId id="446" r:id="rId47"/>
    <p:sldId id="442" r:id="rId48"/>
    <p:sldId id="443" r:id="rId49"/>
    <p:sldId id="444" r:id="rId50"/>
    <p:sldId id="445" r:id="rId51"/>
    <p:sldId id="428" r:id="rId52"/>
    <p:sldId id="430" r:id="rId53"/>
    <p:sldId id="450" r:id="rId54"/>
    <p:sldId id="470" r:id="rId55"/>
    <p:sldId id="471" r:id="rId56"/>
    <p:sldId id="472" r:id="rId57"/>
    <p:sldId id="486" r:id="rId58"/>
    <p:sldId id="487" r:id="rId59"/>
    <p:sldId id="488" r:id="rId60"/>
    <p:sldId id="489" r:id="rId61"/>
    <p:sldId id="490" r:id="rId62"/>
    <p:sldId id="491" r:id="rId63"/>
    <p:sldId id="473" r:id="rId64"/>
    <p:sldId id="474" r:id="rId65"/>
    <p:sldId id="475" r:id="rId66"/>
    <p:sldId id="476" r:id="rId67"/>
    <p:sldId id="451" r:id="rId68"/>
    <p:sldId id="452" r:id="rId69"/>
    <p:sldId id="431" r:id="rId70"/>
    <p:sldId id="492" r:id="rId71"/>
    <p:sldId id="493" r:id="rId72"/>
    <p:sldId id="494" r:id="rId73"/>
    <p:sldId id="502" r:id="rId74"/>
    <p:sldId id="501" r:id="rId75"/>
    <p:sldId id="495" r:id="rId76"/>
    <p:sldId id="496" r:id="rId77"/>
    <p:sldId id="497" r:id="rId78"/>
    <p:sldId id="498" r:id="rId79"/>
    <p:sldId id="500" r:id="rId80"/>
    <p:sldId id="499" r:id="rId81"/>
    <p:sldId id="453" r:id="rId82"/>
    <p:sldId id="458" r:id="rId83"/>
    <p:sldId id="477" r:id="rId84"/>
    <p:sldId id="468" r:id="rId85"/>
    <p:sldId id="469" r:id="rId86"/>
    <p:sldId id="455" r:id="rId87"/>
    <p:sldId id="456" r:id="rId88"/>
    <p:sldId id="459" r:id="rId89"/>
    <p:sldId id="457" r:id="rId90"/>
    <p:sldId id="460" r:id="rId91"/>
    <p:sldId id="461" r:id="rId92"/>
    <p:sldId id="462" r:id="rId93"/>
    <p:sldId id="463" r:id="rId94"/>
    <p:sldId id="464" r:id="rId95"/>
    <p:sldId id="465" r:id="rId96"/>
    <p:sldId id="466" r:id="rId97"/>
    <p:sldId id="467" r:id="rId98"/>
    <p:sldId id="479" r:id="rId99"/>
    <p:sldId id="480" r:id="rId100"/>
    <p:sldId id="481" r:id="rId101"/>
    <p:sldId id="482" r:id="rId102"/>
    <p:sldId id="483" r:id="rId103"/>
    <p:sldId id="484" r:id="rId104"/>
    <p:sldId id="485" r:id="rId105"/>
    <p:sldId id="509" r:id="rId106"/>
    <p:sldId id="510" r:id="rId107"/>
    <p:sldId id="478" r:id="rId108"/>
    <p:sldId id="511" r:id="rId109"/>
    <p:sldId id="512" r:id="rId110"/>
    <p:sldId id="513" r:id="rId111"/>
    <p:sldId id="505" r:id="rId112"/>
    <p:sldId id="519" r:id="rId113"/>
    <p:sldId id="520" r:id="rId114"/>
    <p:sldId id="521" r:id="rId115"/>
    <p:sldId id="522" r:id="rId116"/>
    <p:sldId id="531" r:id="rId117"/>
    <p:sldId id="523" r:id="rId118"/>
    <p:sldId id="532" r:id="rId119"/>
    <p:sldId id="524" r:id="rId120"/>
    <p:sldId id="526" r:id="rId121"/>
    <p:sldId id="528" r:id="rId122"/>
    <p:sldId id="527" r:id="rId123"/>
    <p:sldId id="529" r:id="rId124"/>
    <p:sldId id="530" r:id="rId125"/>
    <p:sldId id="434" r:id="rId126"/>
    <p:sldId id="525" r:id="rId127"/>
    <p:sldId id="514" r:id="rId128"/>
    <p:sldId id="534" r:id="rId129"/>
    <p:sldId id="537" r:id="rId130"/>
    <p:sldId id="535" r:id="rId131"/>
    <p:sldId id="536" r:id="rId132"/>
    <p:sldId id="533" r:id="rId133"/>
    <p:sldId id="515" r:id="rId1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CAA8E4-A7AA-4982-9E7C-7EAFD5DC3500}" type="datetimeFigureOut">
              <a:rPr lang="en-US" smtClean="0"/>
              <a:t>1/28/2022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8EAC7F-82C6-4B21-9F6A-7B051C431959}" type="slidenum">
              <a:rPr lang="en-US" smtClean="0"/>
              <a:t>‹#›</a:t>
            </a:fld>
            <a:endParaRPr lang="en-US"/>
          </a:p>
        </p:txBody>
      </p:sp>
    </p:spTree>
    <p:extLst>
      <p:ext uri="{BB962C8B-B14F-4D97-AF65-F5344CB8AC3E}">
        <p14:creationId xmlns:p14="http://schemas.microsoft.com/office/powerpoint/2010/main" val="175301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8EAC7F-82C6-4B21-9F6A-7B051C431959}" type="slidenum">
              <a:rPr lang="en-US" smtClean="0"/>
              <a:t>7</a:t>
            </a:fld>
            <a:endParaRPr lang="en-US"/>
          </a:p>
        </p:txBody>
      </p:sp>
    </p:spTree>
    <p:extLst>
      <p:ext uri="{BB962C8B-B14F-4D97-AF65-F5344CB8AC3E}">
        <p14:creationId xmlns:p14="http://schemas.microsoft.com/office/powerpoint/2010/main" val="3385094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8EAC7F-82C6-4B21-9F6A-7B051C431959}" type="slidenum">
              <a:rPr lang="en-US" smtClean="0"/>
              <a:t>33</a:t>
            </a:fld>
            <a:endParaRPr lang="en-US"/>
          </a:p>
        </p:txBody>
      </p:sp>
    </p:spTree>
    <p:extLst>
      <p:ext uri="{BB962C8B-B14F-4D97-AF65-F5344CB8AC3E}">
        <p14:creationId xmlns:p14="http://schemas.microsoft.com/office/powerpoint/2010/main" val="861216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8EAC7F-82C6-4B21-9F6A-7B051C431959}" type="slidenum">
              <a:rPr lang="en-US" smtClean="0"/>
              <a:t>34</a:t>
            </a:fld>
            <a:endParaRPr lang="en-US"/>
          </a:p>
        </p:txBody>
      </p:sp>
    </p:spTree>
    <p:extLst>
      <p:ext uri="{BB962C8B-B14F-4D97-AF65-F5344CB8AC3E}">
        <p14:creationId xmlns:p14="http://schemas.microsoft.com/office/powerpoint/2010/main" val="861216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8EAC7F-82C6-4B21-9F6A-7B051C431959}" type="slidenum">
              <a:rPr lang="en-US" smtClean="0"/>
              <a:t>35</a:t>
            </a:fld>
            <a:endParaRPr lang="en-US"/>
          </a:p>
        </p:txBody>
      </p:sp>
    </p:spTree>
    <p:extLst>
      <p:ext uri="{BB962C8B-B14F-4D97-AF65-F5344CB8AC3E}">
        <p14:creationId xmlns:p14="http://schemas.microsoft.com/office/powerpoint/2010/main" val="861216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8EAC7F-82C6-4B21-9F6A-7B051C431959}" type="slidenum">
              <a:rPr lang="en-US" smtClean="0"/>
              <a:t>36</a:t>
            </a:fld>
            <a:endParaRPr lang="en-US"/>
          </a:p>
        </p:txBody>
      </p:sp>
    </p:spTree>
    <p:extLst>
      <p:ext uri="{BB962C8B-B14F-4D97-AF65-F5344CB8AC3E}">
        <p14:creationId xmlns:p14="http://schemas.microsoft.com/office/powerpoint/2010/main" val="861216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8EAC7F-82C6-4B21-9F6A-7B051C431959}" type="slidenum">
              <a:rPr lang="en-US" smtClean="0"/>
              <a:t>37</a:t>
            </a:fld>
            <a:endParaRPr lang="en-US"/>
          </a:p>
        </p:txBody>
      </p:sp>
    </p:spTree>
    <p:extLst>
      <p:ext uri="{BB962C8B-B14F-4D97-AF65-F5344CB8AC3E}">
        <p14:creationId xmlns:p14="http://schemas.microsoft.com/office/powerpoint/2010/main" val="861216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8EAC7F-82C6-4B21-9F6A-7B051C431959}" type="slidenum">
              <a:rPr lang="en-US" smtClean="0"/>
              <a:t>38</a:t>
            </a:fld>
            <a:endParaRPr lang="en-US"/>
          </a:p>
        </p:txBody>
      </p:sp>
    </p:spTree>
    <p:extLst>
      <p:ext uri="{BB962C8B-B14F-4D97-AF65-F5344CB8AC3E}">
        <p14:creationId xmlns:p14="http://schemas.microsoft.com/office/powerpoint/2010/main" val="1806386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1" name="Google Shape;571;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1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7" name="Google Shape;1047;p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1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3" name="Google Shape;1053;p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1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5" name="Google Shape;1065;p1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1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1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8" name="Google Shape;1078;p1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p1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9" name="Google Shape;1059;p1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p1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4" name="Google Shape;1084;p1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1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5" name="Google Shape;1095;p1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p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3" name="Google Shape;1273;p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p1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1" name="Google Shape;1171;p1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p1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0" name="Google Shape;1230;p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87470E6A-462C-4F83-A549-62AF73CA3E14}" type="datetimeFigureOut">
              <a:rPr lang="en-US" smtClean="0"/>
              <a:t>1/28/2022</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1EBCCFA8-C15B-4296-B78E-B481C738F50E}"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7470E6A-462C-4F83-A549-62AF73CA3E14}"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BCCFA8-C15B-4296-B78E-B481C738F50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7470E6A-462C-4F83-A549-62AF73CA3E14}"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BCCFA8-C15B-4296-B78E-B481C738F50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87470E6A-462C-4F83-A549-62AF73CA3E14}" type="datetimeFigureOut">
              <a:rPr lang="en-US" smtClean="0"/>
              <a:t>1/28/2022</a:t>
            </a:fld>
            <a:endParaRPr lang="en-US"/>
          </a:p>
        </p:txBody>
      </p:sp>
      <p:sp>
        <p:nvSpPr>
          <p:cNvPr id="9" name="Slide Number Placeholder 8"/>
          <p:cNvSpPr>
            <a:spLocks noGrp="1"/>
          </p:cNvSpPr>
          <p:nvPr>
            <p:ph type="sldNum" sz="quarter" idx="15"/>
          </p:nvPr>
        </p:nvSpPr>
        <p:spPr/>
        <p:txBody>
          <a:bodyPr rtlCol="0"/>
          <a:lstStyle/>
          <a:p>
            <a:fld id="{1EBCCFA8-C15B-4296-B78E-B481C738F50E}"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87470E6A-462C-4F83-A549-62AF73CA3E14}" type="datetimeFigureOut">
              <a:rPr lang="en-US" smtClean="0"/>
              <a:t>1/28/2022</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1EBCCFA8-C15B-4296-B78E-B481C738F50E}"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87470E6A-462C-4F83-A549-62AF73CA3E14}"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BCCFA8-C15B-4296-B78E-B481C738F50E}"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87470E6A-462C-4F83-A549-62AF73CA3E14}" type="datetimeFigureOut">
              <a:rPr lang="en-US" smtClean="0"/>
              <a:t>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BCCFA8-C15B-4296-B78E-B481C738F50E}"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87470E6A-462C-4F83-A549-62AF73CA3E14}" type="datetimeFigureOut">
              <a:rPr lang="en-US" smtClean="0"/>
              <a:t>1/28/2022</a:t>
            </a:fld>
            <a:endParaRPr lang="en-US"/>
          </a:p>
        </p:txBody>
      </p:sp>
      <p:sp>
        <p:nvSpPr>
          <p:cNvPr id="7" name="Slide Number Placeholder 6"/>
          <p:cNvSpPr>
            <a:spLocks noGrp="1"/>
          </p:cNvSpPr>
          <p:nvPr>
            <p:ph type="sldNum" sz="quarter" idx="11"/>
          </p:nvPr>
        </p:nvSpPr>
        <p:spPr/>
        <p:txBody>
          <a:bodyPr rtlCol="0"/>
          <a:lstStyle/>
          <a:p>
            <a:fld id="{1EBCCFA8-C15B-4296-B78E-B481C738F50E}"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470E6A-462C-4F83-A549-62AF73CA3E14}" type="datetimeFigureOut">
              <a:rPr lang="en-US" smtClean="0"/>
              <a:t>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BCCFA8-C15B-4296-B78E-B481C738F50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87470E6A-462C-4F83-A549-62AF73CA3E14}" type="datetimeFigureOut">
              <a:rPr lang="en-US" smtClean="0"/>
              <a:t>1/28/2022</a:t>
            </a:fld>
            <a:endParaRPr lang="en-US"/>
          </a:p>
        </p:txBody>
      </p:sp>
      <p:sp>
        <p:nvSpPr>
          <p:cNvPr id="22" name="Slide Number Placeholder 21"/>
          <p:cNvSpPr>
            <a:spLocks noGrp="1"/>
          </p:cNvSpPr>
          <p:nvPr>
            <p:ph type="sldNum" sz="quarter" idx="15"/>
          </p:nvPr>
        </p:nvSpPr>
        <p:spPr/>
        <p:txBody>
          <a:bodyPr rtlCol="0"/>
          <a:lstStyle/>
          <a:p>
            <a:fld id="{1EBCCFA8-C15B-4296-B78E-B481C738F50E}"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87470E6A-462C-4F83-A549-62AF73CA3E14}" type="datetimeFigureOut">
              <a:rPr lang="en-US" smtClean="0"/>
              <a:t>1/28/2022</a:t>
            </a:fld>
            <a:endParaRPr lang="en-US"/>
          </a:p>
        </p:txBody>
      </p:sp>
      <p:sp>
        <p:nvSpPr>
          <p:cNvPr id="18" name="Slide Number Placeholder 17"/>
          <p:cNvSpPr>
            <a:spLocks noGrp="1"/>
          </p:cNvSpPr>
          <p:nvPr>
            <p:ph type="sldNum" sz="quarter" idx="11"/>
          </p:nvPr>
        </p:nvSpPr>
        <p:spPr/>
        <p:txBody>
          <a:bodyPr rtlCol="0"/>
          <a:lstStyle/>
          <a:p>
            <a:fld id="{1EBCCFA8-C15B-4296-B78E-B481C738F50E}"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87470E6A-462C-4F83-A549-62AF73CA3E14}" type="datetimeFigureOut">
              <a:rPr lang="en-US" smtClean="0"/>
              <a:t>1/28/2022</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1EBCCFA8-C15B-4296-B78E-B481C738F50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2600" y="2743200"/>
            <a:ext cx="7391400" cy="1894362"/>
          </a:xfrm>
        </p:spPr>
        <p:txBody>
          <a:bodyPr/>
          <a:lstStyle/>
          <a:p>
            <a:r>
              <a:rPr lang="en-US" dirty="0" smtClean="0"/>
              <a:t>Object oriented analysis &amp; design</a:t>
            </a:r>
            <a:endParaRPr lang="en-US" dirty="0"/>
          </a:p>
        </p:txBody>
      </p:sp>
      <p:sp>
        <p:nvSpPr>
          <p:cNvPr id="3" name="Subtitle 2"/>
          <p:cNvSpPr>
            <a:spLocks noGrp="1"/>
          </p:cNvSpPr>
          <p:nvPr>
            <p:ph type="subTitle" idx="1"/>
          </p:nvPr>
        </p:nvSpPr>
        <p:spPr/>
        <p:txBody>
          <a:bodyPr/>
          <a:lstStyle/>
          <a:p>
            <a:r>
              <a:rPr lang="en-US" dirty="0" smtClean="0"/>
              <a:t>CS3C015</a:t>
            </a:r>
            <a:endParaRPr lang="en-US" dirty="0"/>
          </a:p>
        </p:txBody>
      </p:sp>
    </p:spTree>
    <p:extLst>
      <p:ext uri="{BB962C8B-B14F-4D97-AF65-F5344CB8AC3E}">
        <p14:creationId xmlns:p14="http://schemas.microsoft.com/office/powerpoint/2010/main" val="893401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5"/>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000"/>
              <a:buFont typeface="Century Schoolbook"/>
              <a:buNone/>
            </a:pPr>
            <a:r>
              <a:rPr lang="en-US" b="1" dirty="0" smtClean="0"/>
              <a:t>software</a:t>
            </a:r>
            <a:endParaRPr dirty="0"/>
          </a:p>
        </p:txBody>
      </p:sp>
      <p:sp>
        <p:nvSpPr>
          <p:cNvPr id="153" name="Google Shape;153;p15"/>
          <p:cNvSpPr txBox="1">
            <a:spLocks noGrp="1"/>
          </p:cNvSpPr>
          <p:nvPr>
            <p:ph type="body" idx="1"/>
          </p:nvPr>
        </p:nvSpPr>
        <p:spPr>
          <a:xfrm>
            <a:off x="457200" y="1600200"/>
            <a:ext cx="7467600" cy="4873752"/>
          </a:xfrm>
          <a:prstGeom prst="rect">
            <a:avLst/>
          </a:prstGeom>
          <a:noFill/>
          <a:ln>
            <a:noFill/>
          </a:ln>
        </p:spPr>
        <p:txBody>
          <a:bodyPr spcFirstLastPara="1" wrap="square" lIns="91425" tIns="45700" rIns="91425" bIns="45700" anchor="t" anchorCtr="0">
            <a:normAutofit/>
          </a:bodyPr>
          <a:lstStyle/>
          <a:p>
            <a:pPr marL="274320" lvl="0" indent="-274320" algn="just" rtl="0">
              <a:spcBef>
                <a:spcPts val="0"/>
              </a:spcBef>
              <a:spcAft>
                <a:spcPts val="0"/>
              </a:spcAft>
              <a:buSzPts val="1680"/>
              <a:buChar char="🞆"/>
            </a:pPr>
            <a:r>
              <a:rPr lang="en-US" b="1" dirty="0"/>
              <a:t>Software </a:t>
            </a:r>
            <a:r>
              <a:rPr lang="en-US" dirty="0"/>
              <a:t>is more than just a program code. A program is an executable code, which serves some computational purpose. </a:t>
            </a:r>
            <a:endParaRPr dirty="0"/>
          </a:p>
          <a:p>
            <a:pPr marL="274320" lvl="0" indent="-274320" algn="just" rtl="0">
              <a:spcBef>
                <a:spcPts val="600"/>
              </a:spcBef>
              <a:spcAft>
                <a:spcPts val="0"/>
              </a:spcAft>
              <a:buSzPts val="1680"/>
              <a:buChar char="🞆"/>
            </a:pPr>
            <a:r>
              <a:rPr lang="en-US" dirty="0"/>
              <a:t>Software is considered to be collection of executable programming code, associated libraries and documentations. </a:t>
            </a:r>
            <a:endParaRPr dirty="0"/>
          </a:p>
          <a:p>
            <a:pPr marL="274320" lvl="0" indent="-274320" algn="just" rtl="0">
              <a:spcBef>
                <a:spcPts val="600"/>
              </a:spcBef>
              <a:spcAft>
                <a:spcPts val="0"/>
              </a:spcAft>
              <a:buSzPts val="1680"/>
              <a:buChar char="🞆"/>
            </a:pPr>
            <a:r>
              <a:rPr lang="en-US" dirty="0"/>
              <a:t>Software, when made for a specific requirement is called </a:t>
            </a:r>
            <a:r>
              <a:rPr lang="en-US" b="1" dirty="0"/>
              <a:t>software product.</a:t>
            </a:r>
            <a:endParaRPr dirty="0"/>
          </a:p>
          <a:p>
            <a:pPr marL="274320" lvl="0" indent="-167640" algn="l" rtl="0">
              <a:spcBef>
                <a:spcPts val="600"/>
              </a:spcBef>
              <a:spcAft>
                <a:spcPts val="0"/>
              </a:spcAft>
              <a:buSzPts val="1680"/>
              <a:buNone/>
            </a:pPr>
            <a:endParaRPr dirty="0"/>
          </a:p>
        </p:txBody>
      </p:sp>
    </p:spTree>
    <p:extLst>
      <p:ext uri="{BB962C8B-B14F-4D97-AF65-F5344CB8AC3E}">
        <p14:creationId xmlns:p14="http://schemas.microsoft.com/office/powerpoint/2010/main" val="21091526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0"/>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000"/>
              <a:buFont typeface="Century Schoolbook"/>
              <a:buNone/>
            </a:pPr>
            <a:r>
              <a:rPr lang="en-US"/>
              <a:t>Rational unified process(rup)</a:t>
            </a:r>
            <a:endParaRPr/>
          </a:p>
        </p:txBody>
      </p:sp>
      <p:sp>
        <p:nvSpPr>
          <p:cNvPr id="586" name="Google Shape;586;p80"/>
          <p:cNvSpPr txBox="1">
            <a:spLocks noGrp="1"/>
          </p:cNvSpPr>
          <p:nvPr>
            <p:ph type="body" idx="1"/>
          </p:nvPr>
        </p:nvSpPr>
        <p:spPr>
          <a:xfrm>
            <a:off x="457200" y="1600200"/>
            <a:ext cx="7467600" cy="4873752"/>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1680"/>
              <a:buChar char="🞆"/>
            </a:pPr>
            <a:r>
              <a:rPr lang="en-US"/>
              <a:t>Testing:- </a:t>
            </a:r>
            <a:endParaRPr/>
          </a:p>
          <a:p>
            <a:pPr marL="0" lvl="0" indent="0" algn="l" rtl="0">
              <a:spcBef>
                <a:spcPts val="600"/>
              </a:spcBef>
              <a:spcAft>
                <a:spcPts val="0"/>
              </a:spcAft>
              <a:buSzPts val="1680"/>
              <a:buNone/>
            </a:pPr>
            <a:r>
              <a:rPr lang="en-US"/>
              <a:t>Unit testing- individual components are tested.</a:t>
            </a:r>
            <a:endParaRPr/>
          </a:p>
          <a:p>
            <a:pPr marL="0" lvl="0" indent="0" algn="l" rtl="0">
              <a:spcBef>
                <a:spcPts val="600"/>
              </a:spcBef>
              <a:spcAft>
                <a:spcPts val="0"/>
              </a:spcAft>
              <a:buSzPts val="1680"/>
              <a:buNone/>
            </a:pPr>
            <a:r>
              <a:rPr lang="en-US"/>
              <a:t>Acceptance testing- from customer side.</a:t>
            </a:r>
            <a:endParaRPr/>
          </a:p>
          <a:p>
            <a:pPr marL="0" lvl="0" indent="0" algn="l" rtl="0">
              <a:spcBef>
                <a:spcPts val="600"/>
              </a:spcBef>
              <a:spcAft>
                <a:spcPts val="0"/>
              </a:spcAft>
              <a:buSzPts val="1680"/>
              <a:buNone/>
            </a:pPr>
            <a:endParaRPr/>
          </a:p>
          <a:p>
            <a:pPr marL="0" lvl="0" indent="0" algn="l" rtl="0">
              <a:spcBef>
                <a:spcPts val="600"/>
              </a:spcBef>
              <a:spcAft>
                <a:spcPts val="0"/>
              </a:spcAft>
              <a:buSzPts val="1680"/>
              <a:buNone/>
            </a:pPr>
            <a:r>
              <a:rPr lang="en-US"/>
              <a:t>Beta testing-  customer tested software with the software team.</a:t>
            </a:r>
            <a:endParaRPr/>
          </a:p>
        </p:txBody>
      </p:sp>
    </p:spTree>
    <p:extLst>
      <p:ext uri="{BB962C8B-B14F-4D97-AF65-F5344CB8AC3E}">
        <p14:creationId xmlns:p14="http://schemas.microsoft.com/office/powerpoint/2010/main" val="9979608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81"/>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000"/>
              <a:buFont typeface="Century Schoolbook"/>
              <a:buNone/>
            </a:pPr>
            <a:r>
              <a:rPr lang="en-US"/>
              <a:t>Phases of rup</a:t>
            </a:r>
            <a:endParaRPr/>
          </a:p>
        </p:txBody>
      </p:sp>
      <p:sp>
        <p:nvSpPr>
          <p:cNvPr id="592" name="Google Shape;592;p81"/>
          <p:cNvSpPr txBox="1">
            <a:spLocks noGrp="1"/>
          </p:cNvSpPr>
          <p:nvPr>
            <p:ph type="body" idx="1"/>
          </p:nvPr>
        </p:nvSpPr>
        <p:spPr>
          <a:xfrm>
            <a:off x="457200" y="1600200"/>
            <a:ext cx="7467600" cy="4873752"/>
          </a:xfrm>
          <a:prstGeom prst="rect">
            <a:avLst/>
          </a:prstGeom>
          <a:noFill/>
          <a:ln>
            <a:noFill/>
          </a:ln>
        </p:spPr>
        <p:txBody>
          <a:bodyPr spcFirstLastPara="1" wrap="square" lIns="91425" tIns="45700" rIns="91425" bIns="45700" anchor="t" anchorCtr="0">
            <a:normAutofit fontScale="77500" lnSpcReduction="20000"/>
          </a:bodyPr>
          <a:lstStyle/>
          <a:p>
            <a:pPr marL="274320" lvl="0" indent="-274320" algn="just" rtl="0">
              <a:spcBef>
                <a:spcPts val="0"/>
              </a:spcBef>
              <a:spcAft>
                <a:spcPts val="0"/>
              </a:spcAft>
              <a:buSzPct val="70000"/>
              <a:buChar char="🞆"/>
            </a:pPr>
            <a:r>
              <a:rPr lang="en-US" b="1"/>
              <a:t>Inception –</a:t>
            </a:r>
            <a:endParaRPr/>
          </a:p>
          <a:p>
            <a:pPr marL="640080" lvl="1" indent="-274345" algn="just" rtl="0">
              <a:spcBef>
                <a:spcPts val="325"/>
              </a:spcBef>
              <a:spcAft>
                <a:spcPts val="0"/>
              </a:spcAft>
              <a:buSzPct val="79999"/>
              <a:buChar char="⚫"/>
            </a:pPr>
            <a:r>
              <a:rPr lang="en-US"/>
              <a:t>Communication and planning are main.</a:t>
            </a:r>
            <a:endParaRPr/>
          </a:p>
          <a:p>
            <a:pPr marL="640080" lvl="1" indent="-274345" algn="just" rtl="0">
              <a:spcBef>
                <a:spcPts val="325"/>
              </a:spcBef>
              <a:spcAft>
                <a:spcPts val="0"/>
              </a:spcAft>
              <a:buSzPct val="79999"/>
              <a:buChar char="⚫"/>
            </a:pPr>
            <a:r>
              <a:rPr lang="en-US"/>
              <a:t>Identifies Scope of the project using use-case model allowing managers to estimate costs and time required.</a:t>
            </a:r>
            <a:endParaRPr/>
          </a:p>
          <a:p>
            <a:pPr marL="640080" lvl="1" indent="-274345" algn="just" rtl="0">
              <a:spcBef>
                <a:spcPts val="325"/>
              </a:spcBef>
              <a:spcAft>
                <a:spcPts val="0"/>
              </a:spcAft>
              <a:buSzPct val="79999"/>
              <a:buChar char="⚫"/>
            </a:pPr>
            <a:r>
              <a:rPr lang="en-US"/>
              <a:t>Customers requirements are identified and then it becomes easy to make a plan of the project.</a:t>
            </a:r>
            <a:endParaRPr/>
          </a:p>
          <a:p>
            <a:pPr marL="640080" lvl="1" indent="-274345" algn="just" rtl="0">
              <a:spcBef>
                <a:spcPts val="325"/>
              </a:spcBef>
              <a:spcAft>
                <a:spcPts val="0"/>
              </a:spcAft>
              <a:buSzPct val="79999"/>
              <a:buChar char="⚫"/>
            </a:pPr>
            <a:r>
              <a:rPr lang="en-US"/>
              <a:t>Project plan, Project goal, risks, use-case model, Project description, are made.</a:t>
            </a:r>
            <a:endParaRPr/>
          </a:p>
          <a:p>
            <a:pPr marL="640080" lvl="1" indent="-274345" algn="just" rtl="0">
              <a:spcBef>
                <a:spcPts val="325"/>
              </a:spcBef>
              <a:spcAft>
                <a:spcPts val="0"/>
              </a:spcAft>
              <a:buSzPct val="79999"/>
              <a:buChar char="⚫"/>
            </a:pPr>
            <a:r>
              <a:rPr lang="en-US"/>
              <a:t>Project is checked against the milestone criteria and if it couldn’t pass these criteria then project can be either cancelled or redesigned.</a:t>
            </a:r>
            <a:endParaRPr/>
          </a:p>
          <a:p>
            <a:pPr marL="274320" lvl="0" indent="-274320" algn="just" rtl="0">
              <a:spcBef>
                <a:spcPts val="600"/>
              </a:spcBef>
              <a:spcAft>
                <a:spcPts val="0"/>
              </a:spcAft>
              <a:buSzPct val="70000"/>
              <a:buChar char="🞆"/>
            </a:pPr>
            <a:r>
              <a:rPr lang="en-US" b="1"/>
              <a:t>Elaboration –</a:t>
            </a:r>
            <a:endParaRPr/>
          </a:p>
          <a:p>
            <a:pPr marL="640080" lvl="1" indent="-274345" algn="just" rtl="0">
              <a:spcBef>
                <a:spcPts val="325"/>
              </a:spcBef>
              <a:spcAft>
                <a:spcPts val="0"/>
              </a:spcAft>
              <a:buSzPct val="79999"/>
              <a:buChar char="⚫"/>
            </a:pPr>
            <a:r>
              <a:rPr lang="en-US"/>
              <a:t>Planning and modeling are main.</a:t>
            </a:r>
            <a:endParaRPr/>
          </a:p>
          <a:p>
            <a:pPr marL="640080" lvl="1" indent="-274345" algn="just" rtl="0">
              <a:spcBef>
                <a:spcPts val="325"/>
              </a:spcBef>
              <a:spcAft>
                <a:spcPts val="0"/>
              </a:spcAft>
              <a:buSzPct val="79999"/>
              <a:buChar char="⚫"/>
            </a:pPr>
            <a:r>
              <a:rPr lang="en-US"/>
              <a:t>Detailed evaluation, development plan is carried out and diminish the risks.</a:t>
            </a:r>
            <a:endParaRPr/>
          </a:p>
          <a:p>
            <a:pPr marL="640080" lvl="1" indent="-274345" algn="just" rtl="0">
              <a:spcBef>
                <a:spcPts val="325"/>
              </a:spcBef>
              <a:spcAft>
                <a:spcPts val="0"/>
              </a:spcAft>
              <a:buSzPct val="79999"/>
              <a:buChar char="⚫"/>
            </a:pPr>
            <a:r>
              <a:rPr lang="en-US"/>
              <a:t>Revise or redefine use-case model (approx. 80%), business case, risks.</a:t>
            </a:r>
            <a:endParaRPr/>
          </a:p>
          <a:p>
            <a:pPr marL="640080" lvl="1" indent="-274345" algn="just" rtl="0">
              <a:spcBef>
                <a:spcPts val="325"/>
              </a:spcBef>
              <a:spcAft>
                <a:spcPts val="0"/>
              </a:spcAft>
              <a:buSzPct val="79999"/>
              <a:buChar char="⚫"/>
            </a:pPr>
            <a:r>
              <a:rPr lang="en-US"/>
              <a:t>Again, checked against milestone criteria and if it couldn’t pass these criteria then again project can be cancelled or redesigned.</a:t>
            </a:r>
            <a:endParaRPr/>
          </a:p>
          <a:p>
            <a:pPr marL="640080" lvl="1" indent="-274345" algn="just" rtl="0">
              <a:spcBef>
                <a:spcPts val="325"/>
              </a:spcBef>
              <a:spcAft>
                <a:spcPts val="0"/>
              </a:spcAft>
              <a:buSzPct val="79999"/>
              <a:buChar char="⚫"/>
            </a:pPr>
            <a:r>
              <a:rPr lang="en-US"/>
              <a:t>Executable architecture baseline.</a:t>
            </a:r>
            <a:endParaRPr/>
          </a:p>
          <a:p>
            <a:pPr marL="274320" lvl="0" indent="-274320" algn="just" rtl="0">
              <a:spcBef>
                <a:spcPts val="600"/>
              </a:spcBef>
              <a:spcAft>
                <a:spcPts val="0"/>
              </a:spcAft>
              <a:buSzPct val="70000"/>
              <a:buChar char="🞆"/>
            </a:pPr>
            <a:r>
              <a:rPr lang="en-US"/>
              <a:t/>
            </a:r>
            <a:br>
              <a:rPr lang="en-US"/>
            </a:br>
            <a:endParaRPr/>
          </a:p>
        </p:txBody>
      </p:sp>
    </p:spTree>
    <p:extLst>
      <p:ext uri="{BB962C8B-B14F-4D97-AF65-F5344CB8AC3E}">
        <p14:creationId xmlns:p14="http://schemas.microsoft.com/office/powerpoint/2010/main" val="36817163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82"/>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000"/>
              <a:buFont typeface="Century Schoolbook"/>
              <a:buNone/>
            </a:pPr>
            <a:r>
              <a:rPr lang="en-US"/>
              <a:t>Phases of rup</a:t>
            </a:r>
            <a:endParaRPr/>
          </a:p>
        </p:txBody>
      </p:sp>
      <p:sp>
        <p:nvSpPr>
          <p:cNvPr id="598" name="Google Shape;598;p82"/>
          <p:cNvSpPr txBox="1">
            <a:spLocks noGrp="1"/>
          </p:cNvSpPr>
          <p:nvPr>
            <p:ph type="body" idx="1"/>
          </p:nvPr>
        </p:nvSpPr>
        <p:spPr>
          <a:xfrm>
            <a:off x="457200" y="1600200"/>
            <a:ext cx="7467600" cy="4873752"/>
          </a:xfrm>
          <a:prstGeom prst="rect">
            <a:avLst/>
          </a:prstGeom>
          <a:noFill/>
          <a:ln>
            <a:noFill/>
          </a:ln>
        </p:spPr>
        <p:txBody>
          <a:bodyPr spcFirstLastPara="1" wrap="square" lIns="91425" tIns="45700" rIns="91425" bIns="45700" anchor="t" anchorCtr="0">
            <a:normAutofit fontScale="92500" lnSpcReduction="10000"/>
          </a:bodyPr>
          <a:lstStyle/>
          <a:p>
            <a:pPr marL="274320" lvl="0" indent="-274320" algn="l" rtl="0">
              <a:spcBef>
                <a:spcPts val="0"/>
              </a:spcBef>
              <a:spcAft>
                <a:spcPts val="0"/>
              </a:spcAft>
              <a:buSzPct val="70000"/>
              <a:buChar char="🞆"/>
            </a:pPr>
            <a:r>
              <a:rPr lang="en-US" b="1"/>
              <a:t>Construction –</a:t>
            </a:r>
            <a:endParaRPr/>
          </a:p>
          <a:p>
            <a:pPr marL="640080" lvl="1" indent="-274345" algn="l" rtl="0">
              <a:spcBef>
                <a:spcPts val="388"/>
              </a:spcBef>
              <a:spcAft>
                <a:spcPts val="0"/>
              </a:spcAft>
              <a:buSzPct val="79999"/>
              <a:buChar char="⚫"/>
            </a:pPr>
            <a:r>
              <a:rPr lang="en-US"/>
              <a:t>Project is developed and completed.</a:t>
            </a:r>
            <a:endParaRPr/>
          </a:p>
          <a:p>
            <a:pPr marL="640080" lvl="1" indent="-274345" algn="l" rtl="0">
              <a:spcBef>
                <a:spcPts val="388"/>
              </a:spcBef>
              <a:spcAft>
                <a:spcPts val="0"/>
              </a:spcAft>
              <a:buSzPct val="79999"/>
              <a:buChar char="⚫"/>
            </a:pPr>
            <a:r>
              <a:rPr lang="en-US"/>
              <a:t>System or source code is created and then testing is done.</a:t>
            </a:r>
            <a:endParaRPr/>
          </a:p>
          <a:p>
            <a:pPr marL="640080" lvl="1" indent="-274345" algn="l" rtl="0">
              <a:spcBef>
                <a:spcPts val="388"/>
              </a:spcBef>
              <a:spcAft>
                <a:spcPts val="0"/>
              </a:spcAft>
              <a:buSzPct val="79999"/>
              <a:buChar char="⚫"/>
            </a:pPr>
            <a:r>
              <a:rPr lang="en-US"/>
              <a:t>Coding takes place.</a:t>
            </a:r>
            <a:endParaRPr/>
          </a:p>
          <a:p>
            <a:pPr marL="274320" lvl="0" indent="-274320" algn="l" rtl="0">
              <a:spcBef>
                <a:spcPts val="600"/>
              </a:spcBef>
              <a:spcAft>
                <a:spcPts val="0"/>
              </a:spcAft>
              <a:buSzPct val="70000"/>
              <a:buChar char="🞆"/>
            </a:pPr>
            <a:r>
              <a:rPr lang="en-US" b="1"/>
              <a:t>Transition –</a:t>
            </a:r>
            <a:endParaRPr/>
          </a:p>
          <a:p>
            <a:pPr marL="640080" lvl="1" indent="-274345" algn="l" rtl="0">
              <a:spcBef>
                <a:spcPts val="388"/>
              </a:spcBef>
              <a:spcAft>
                <a:spcPts val="0"/>
              </a:spcAft>
              <a:buSzPct val="79999"/>
              <a:buChar char="⚫"/>
            </a:pPr>
            <a:r>
              <a:rPr lang="en-US"/>
              <a:t>Final project is released to public.</a:t>
            </a:r>
            <a:endParaRPr/>
          </a:p>
          <a:p>
            <a:pPr marL="640080" lvl="1" indent="-274345" algn="l" rtl="0">
              <a:spcBef>
                <a:spcPts val="388"/>
              </a:spcBef>
              <a:spcAft>
                <a:spcPts val="0"/>
              </a:spcAft>
              <a:buSzPct val="79999"/>
              <a:buChar char="⚫"/>
            </a:pPr>
            <a:r>
              <a:rPr lang="en-US"/>
              <a:t>Transit the project from development into production.</a:t>
            </a:r>
            <a:endParaRPr/>
          </a:p>
          <a:p>
            <a:pPr marL="640080" lvl="1" indent="-274345" algn="l" rtl="0">
              <a:spcBef>
                <a:spcPts val="388"/>
              </a:spcBef>
              <a:spcAft>
                <a:spcPts val="0"/>
              </a:spcAft>
              <a:buSzPct val="79999"/>
              <a:buChar char="⚫"/>
            </a:pPr>
            <a:r>
              <a:rPr lang="en-US"/>
              <a:t>Update project documentation.</a:t>
            </a:r>
            <a:endParaRPr/>
          </a:p>
          <a:p>
            <a:pPr marL="640080" lvl="1" indent="-274345" algn="l" rtl="0">
              <a:spcBef>
                <a:spcPts val="388"/>
              </a:spcBef>
              <a:spcAft>
                <a:spcPts val="0"/>
              </a:spcAft>
              <a:buSzPct val="79999"/>
              <a:buChar char="⚫"/>
            </a:pPr>
            <a:r>
              <a:rPr lang="en-US"/>
              <a:t>Beta testing is conducted.</a:t>
            </a:r>
            <a:endParaRPr/>
          </a:p>
          <a:p>
            <a:pPr marL="640080" lvl="1" indent="-274345" algn="l" rtl="0">
              <a:spcBef>
                <a:spcPts val="388"/>
              </a:spcBef>
              <a:spcAft>
                <a:spcPts val="0"/>
              </a:spcAft>
              <a:buSzPct val="79999"/>
              <a:buChar char="⚫"/>
            </a:pPr>
            <a:r>
              <a:rPr lang="en-US"/>
              <a:t>Defects are removed from project based on feedback from public.</a:t>
            </a:r>
            <a:endParaRPr/>
          </a:p>
          <a:p>
            <a:pPr marL="274320" lvl="0" indent="-274320" algn="l" rtl="0">
              <a:spcBef>
                <a:spcPts val="600"/>
              </a:spcBef>
              <a:spcAft>
                <a:spcPts val="0"/>
              </a:spcAft>
              <a:buSzPct val="70000"/>
              <a:buChar char="🞆"/>
            </a:pPr>
            <a:r>
              <a:rPr lang="en-US" b="1"/>
              <a:t>Production –</a:t>
            </a:r>
            <a:endParaRPr/>
          </a:p>
          <a:p>
            <a:pPr marL="640080" lvl="1" indent="-274345" algn="l" rtl="0">
              <a:spcBef>
                <a:spcPts val="388"/>
              </a:spcBef>
              <a:spcAft>
                <a:spcPts val="0"/>
              </a:spcAft>
              <a:buSzPct val="79999"/>
              <a:buChar char="⚫"/>
            </a:pPr>
            <a:r>
              <a:rPr lang="en-US"/>
              <a:t>Final phase of the model.</a:t>
            </a:r>
            <a:endParaRPr/>
          </a:p>
          <a:p>
            <a:pPr marL="640080" lvl="1" indent="-274345" algn="l" rtl="0">
              <a:spcBef>
                <a:spcPts val="388"/>
              </a:spcBef>
              <a:spcAft>
                <a:spcPts val="0"/>
              </a:spcAft>
              <a:buSzPct val="79999"/>
              <a:buChar char="⚫"/>
            </a:pPr>
            <a:r>
              <a:rPr lang="en-US"/>
              <a:t>Project is maintained and updated accordingly.</a:t>
            </a:r>
            <a:endParaRPr/>
          </a:p>
          <a:p>
            <a:pPr marL="274320" lvl="0" indent="-175641" algn="l" rtl="0">
              <a:spcBef>
                <a:spcPts val="600"/>
              </a:spcBef>
              <a:spcAft>
                <a:spcPts val="0"/>
              </a:spcAft>
              <a:buSzPct val="70000"/>
              <a:buNone/>
            </a:pPr>
            <a:endParaRPr/>
          </a:p>
        </p:txBody>
      </p:sp>
    </p:spTree>
    <p:extLst>
      <p:ext uri="{BB962C8B-B14F-4D97-AF65-F5344CB8AC3E}">
        <p14:creationId xmlns:p14="http://schemas.microsoft.com/office/powerpoint/2010/main" val="20051114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3"/>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000"/>
              <a:buFont typeface="Century Schoolbook"/>
              <a:buNone/>
            </a:pPr>
            <a:r>
              <a:rPr lang="en-US"/>
              <a:t>Advantages of rup</a:t>
            </a:r>
            <a:endParaRPr/>
          </a:p>
        </p:txBody>
      </p:sp>
      <p:sp>
        <p:nvSpPr>
          <p:cNvPr id="604" name="Google Shape;604;p83"/>
          <p:cNvSpPr txBox="1">
            <a:spLocks noGrp="1"/>
          </p:cNvSpPr>
          <p:nvPr>
            <p:ph type="body" idx="1"/>
          </p:nvPr>
        </p:nvSpPr>
        <p:spPr>
          <a:xfrm>
            <a:off x="457200" y="1600200"/>
            <a:ext cx="7467600" cy="4873752"/>
          </a:xfrm>
          <a:prstGeom prst="rect">
            <a:avLst/>
          </a:prstGeom>
          <a:noFill/>
          <a:ln>
            <a:noFill/>
          </a:ln>
        </p:spPr>
        <p:txBody>
          <a:bodyPr spcFirstLastPara="1" wrap="square" lIns="91425" tIns="45700" rIns="91425" bIns="45700" anchor="t" anchorCtr="0">
            <a:normAutofit/>
          </a:bodyPr>
          <a:lstStyle/>
          <a:p>
            <a:pPr marL="274320" lvl="0" indent="-274320" algn="just" rtl="0">
              <a:spcBef>
                <a:spcPts val="0"/>
              </a:spcBef>
              <a:spcAft>
                <a:spcPts val="0"/>
              </a:spcAft>
              <a:buSzPts val="1680"/>
              <a:buChar char="🞆"/>
            </a:pPr>
            <a:r>
              <a:rPr lang="en-US"/>
              <a:t>It allows us to deal with changing requirements within the project’s development life cycle as per the client or customer needs, i.e. it welcomes change.</a:t>
            </a:r>
            <a:endParaRPr/>
          </a:p>
          <a:p>
            <a:pPr marL="274320" lvl="0" indent="-274320" algn="just" rtl="0">
              <a:spcBef>
                <a:spcPts val="600"/>
              </a:spcBef>
              <a:spcAft>
                <a:spcPts val="0"/>
              </a:spcAft>
              <a:buSzPts val="1680"/>
              <a:buChar char="🞆"/>
            </a:pPr>
            <a:r>
              <a:rPr lang="en-US"/>
              <a:t>It provides proper documentation of the software product.</a:t>
            </a:r>
            <a:endParaRPr/>
          </a:p>
          <a:p>
            <a:pPr marL="274320" lvl="0" indent="-274320" algn="just" rtl="0">
              <a:spcBef>
                <a:spcPts val="600"/>
              </a:spcBef>
              <a:spcAft>
                <a:spcPts val="0"/>
              </a:spcAft>
              <a:buSzPts val="1680"/>
              <a:buChar char="🞆"/>
            </a:pPr>
            <a:r>
              <a:rPr lang="en-US"/>
              <a:t>It helps to use the resources efficiently. Openly published, distributed and supported.</a:t>
            </a:r>
            <a:endParaRPr/>
          </a:p>
          <a:p>
            <a:pPr marL="274320" lvl="0" indent="-274320" algn="just" rtl="0">
              <a:spcBef>
                <a:spcPts val="600"/>
              </a:spcBef>
              <a:spcAft>
                <a:spcPts val="0"/>
              </a:spcAft>
              <a:buSzPts val="1680"/>
              <a:buChar char="🞆"/>
            </a:pPr>
            <a:r>
              <a:rPr lang="en-US"/>
              <a:t>It improves process control and risk management.</a:t>
            </a:r>
            <a:endParaRPr/>
          </a:p>
          <a:p>
            <a:pPr marL="274320" lvl="0" indent="-167640" algn="just" rtl="0">
              <a:spcBef>
                <a:spcPts val="600"/>
              </a:spcBef>
              <a:spcAft>
                <a:spcPts val="0"/>
              </a:spcAft>
              <a:buSzPts val="1680"/>
              <a:buNone/>
            </a:pPr>
            <a:endParaRPr/>
          </a:p>
        </p:txBody>
      </p:sp>
    </p:spTree>
    <p:extLst>
      <p:ext uri="{BB962C8B-B14F-4D97-AF65-F5344CB8AC3E}">
        <p14:creationId xmlns:p14="http://schemas.microsoft.com/office/powerpoint/2010/main" val="10871285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4"/>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000"/>
              <a:buFont typeface="Century Schoolbook"/>
              <a:buNone/>
            </a:pPr>
            <a:r>
              <a:rPr lang="en-US"/>
              <a:t>Drawbacks of rup</a:t>
            </a:r>
            <a:endParaRPr/>
          </a:p>
        </p:txBody>
      </p:sp>
      <p:sp>
        <p:nvSpPr>
          <p:cNvPr id="610" name="Google Shape;610;p84"/>
          <p:cNvSpPr txBox="1">
            <a:spLocks noGrp="1"/>
          </p:cNvSpPr>
          <p:nvPr>
            <p:ph type="body" idx="1"/>
          </p:nvPr>
        </p:nvSpPr>
        <p:spPr>
          <a:xfrm>
            <a:off x="457200" y="1600200"/>
            <a:ext cx="7467600" cy="4873752"/>
          </a:xfrm>
          <a:prstGeom prst="rect">
            <a:avLst/>
          </a:prstGeom>
          <a:noFill/>
          <a:ln>
            <a:noFill/>
          </a:ln>
        </p:spPr>
        <p:txBody>
          <a:bodyPr spcFirstLastPara="1" wrap="square" lIns="91425" tIns="45700" rIns="91425" bIns="45700" anchor="t" anchorCtr="0">
            <a:normAutofit/>
          </a:bodyPr>
          <a:lstStyle/>
          <a:p>
            <a:pPr marL="274320" lvl="0" indent="-274320" algn="just" rtl="0">
              <a:spcBef>
                <a:spcPts val="0"/>
              </a:spcBef>
              <a:spcAft>
                <a:spcPts val="0"/>
              </a:spcAft>
              <a:buSzPts val="1680"/>
              <a:buChar char="🞆"/>
            </a:pPr>
            <a:r>
              <a:rPr lang="en-US"/>
              <a:t>It is a complex model to implement as it has multiple stages of the workflow.</a:t>
            </a:r>
            <a:endParaRPr/>
          </a:p>
          <a:p>
            <a:pPr marL="274320" lvl="0" indent="-274320" algn="just" rtl="0">
              <a:spcBef>
                <a:spcPts val="600"/>
              </a:spcBef>
              <a:spcAft>
                <a:spcPts val="0"/>
              </a:spcAft>
              <a:buSzPts val="1680"/>
              <a:buChar char="🞆"/>
            </a:pPr>
            <a:r>
              <a:rPr lang="en-US"/>
              <a:t>It is challenging for organizations to implement which has, small team size or projects.</a:t>
            </a:r>
            <a:endParaRPr/>
          </a:p>
          <a:p>
            <a:pPr marL="274320" lvl="0" indent="-274320" algn="just" rtl="0">
              <a:spcBef>
                <a:spcPts val="600"/>
              </a:spcBef>
              <a:spcAft>
                <a:spcPts val="0"/>
              </a:spcAft>
              <a:buSzPts val="1680"/>
              <a:buChar char="🞆"/>
            </a:pPr>
            <a:r>
              <a:rPr lang="en-US"/>
              <a:t>It should be highly result-oriented from individuals or teams.</a:t>
            </a:r>
            <a:endParaRPr/>
          </a:p>
          <a:p>
            <a:pPr marL="274320" lvl="0" indent="-274320" algn="just" rtl="0">
              <a:spcBef>
                <a:spcPts val="600"/>
              </a:spcBef>
              <a:spcAft>
                <a:spcPts val="0"/>
              </a:spcAft>
              <a:buSzPts val="1680"/>
              <a:buChar char="🞆"/>
            </a:pPr>
            <a:r>
              <a:rPr lang="en-US"/>
              <a:t>It emphasizes the integration of modules throughout the software development process, so this creates trouble during the testing phase.</a:t>
            </a:r>
            <a:endParaRPr/>
          </a:p>
          <a:p>
            <a:pPr marL="274320" lvl="0" indent="-167640" algn="just" rtl="0">
              <a:spcBef>
                <a:spcPts val="600"/>
              </a:spcBef>
              <a:spcAft>
                <a:spcPts val="0"/>
              </a:spcAft>
              <a:buSzPts val="1680"/>
              <a:buNone/>
            </a:pPr>
            <a:endParaRPr/>
          </a:p>
        </p:txBody>
      </p:sp>
    </p:spTree>
    <p:extLst>
      <p:ext uri="{BB962C8B-B14F-4D97-AF65-F5344CB8AC3E}">
        <p14:creationId xmlns:p14="http://schemas.microsoft.com/office/powerpoint/2010/main" val="13133507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52"/>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000"/>
              <a:buFont typeface="Century Schoolbook"/>
              <a:buNone/>
            </a:pPr>
            <a:endParaRPr/>
          </a:p>
        </p:txBody>
      </p:sp>
      <p:pic>
        <p:nvPicPr>
          <p:cNvPr id="1050" name="Google Shape;1050;p152"/>
          <p:cNvPicPr preferRelativeResize="0">
            <a:picLocks noGrp="1"/>
          </p:cNvPicPr>
          <p:nvPr>
            <p:ph type="body" idx="1"/>
          </p:nvPr>
        </p:nvPicPr>
        <p:blipFill rotWithShape="1">
          <a:blip r:embed="rId3">
            <a:alphaModFix/>
          </a:blip>
          <a:srcRect/>
          <a:stretch/>
        </p:blipFill>
        <p:spPr>
          <a:xfrm>
            <a:off x="381000" y="228600"/>
            <a:ext cx="8229600" cy="6089651"/>
          </a:xfrm>
          <a:prstGeom prst="rect">
            <a:avLst/>
          </a:prstGeom>
          <a:noFill/>
          <a:ln>
            <a:noFill/>
          </a:ln>
        </p:spPr>
      </p:pic>
    </p:spTree>
    <p:extLst>
      <p:ext uri="{BB962C8B-B14F-4D97-AF65-F5344CB8AC3E}">
        <p14:creationId xmlns:p14="http://schemas.microsoft.com/office/powerpoint/2010/main" val="30233771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53"/>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p>
            <a:pPr marL="0" lvl="0" indent="0" algn="just" rtl="0">
              <a:spcBef>
                <a:spcPts val="0"/>
              </a:spcBef>
              <a:spcAft>
                <a:spcPts val="0"/>
              </a:spcAft>
              <a:buClr>
                <a:schemeClr val="dk2"/>
              </a:buClr>
              <a:buSzPts val="3000"/>
              <a:buFont typeface="Century Schoolbook"/>
              <a:buNone/>
            </a:pPr>
            <a:r>
              <a:rPr lang="en-US"/>
              <a:t>Object oriented approaches</a:t>
            </a:r>
            <a:endParaRPr/>
          </a:p>
        </p:txBody>
      </p:sp>
      <p:sp>
        <p:nvSpPr>
          <p:cNvPr id="1056" name="Google Shape;1056;p153"/>
          <p:cNvSpPr txBox="1">
            <a:spLocks noGrp="1"/>
          </p:cNvSpPr>
          <p:nvPr>
            <p:ph type="body" idx="1"/>
          </p:nvPr>
        </p:nvSpPr>
        <p:spPr>
          <a:xfrm>
            <a:off x="457200" y="1600200"/>
            <a:ext cx="7467600" cy="4873752"/>
          </a:xfrm>
          <a:prstGeom prst="rect">
            <a:avLst/>
          </a:prstGeom>
          <a:noFill/>
          <a:ln>
            <a:noFill/>
          </a:ln>
        </p:spPr>
        <p:txBody>
          <a:bodyPr spcFirstLastPara="1" wrap="square" lIns="91425" tIns="45700" rIns="91425" bIns="45700" anchor="t" anchorCtr="0">
            <a:normAutofit lnSpcReduction="10000"/>
          </a:bodyPr>
          <a:lstStyle/>
          <a:p>
            <a:pPr marL="274320" lvl="0" indent="-274320" algn="just" rtl="0">
              <a:spcBef>
                <a:spcPts val="0"/>
              </a:spcBef>
              <a:spcAft>
                <a:spcPts val="0"/>
              </a:spcAft>
              <a:buSzPts val="1680"/>
              <a:buChar char="🞆"/>
            </a:pPr>
            <a:r>
              <a:rPr lang="en-US"/>
              <a:t>In the object-oriented approach, the focus is on capturing the structure and behavior of information systems into small modules that combines both data and process. The main aim of Object Oriented Design (OOD) is to improve the quality and productivity of system analysis and design by making it more usable.</a:t>
            </a:r>
            <a:endParaRPr/>
          </a:p>
          <a:p>
            <a:pPr marL="274320" lvl="0" indent="-274320" algn="just" rtl="0">
              <a:spcBef>
                <a:spcPts val="600"/>
              </a:spcBef>
              <a:spcAft>
                <a:spcPts val="0"/>
              </a:spcAft>
              <a:buSzPts val="1680"/>
              <a:buChar char="🞆"/>
            </a:pPr>
            <a:r>
              <a:rPr lang="en-US"/>
              <a:t>In analysis phase, OO models are used to fill the gap between problem and solution. It performs well in situation where systems are undergoing continuous design, adaption, and maintenance. It identifies the objects in problem domain, classifying them in terms of data and behavior.</a:t>
            </a:r>
            <a:endParaRPr/>
          </a:p>
          <a:p>
            <a:pPr marL="274320" lvl="0" indent="-167640" algn="just" rtl="0">
              <a:spcBef>
                <a:spcPts val="600"/>
              </a:spcBef>
              <a:spcAft>
                <a:spcPts val="0"/>
              </a:spcAft>
              <a:buSzPts val="1680"/>
              <a:buNone/>
            </a:pPr>
            <a:endParaRPr/>
          </a:p>
        </p:txBody>
      </p:sp>
    </p:spTree>
    <p:extLst>
      <p:ext uri="{BB962C8B-B14F-4D97-AF65-F5344CB8AC3E}">
        <p14:creationId xmlns:p14="http://schemas.microsoft.com/office/powerpoint/2010/main" val="3026298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UML- Overview,</a:t>
            </a:r>
          </a:p>
        </p:txBody>
      </p:sp>
      <p:sp>
        <p:nvSpPr>
          <p:cNvPr id="3" name="Content Placeholder 2"/>
          <p:cNvSpPr>
            <a:spLocks noGrp="1"/>
          </p:cNvSpPr>
          <p:nvPr>
            <p:ph sz="quarter" idx="1"/>
          </p:nvPr>
        </p:nvSpPr>
        <p:spPr>
          <a:xfrm>
            <a:off x="457200" y="1600200"/>
            <a:ext cx="5867400" cy="4873752"/>
          </a:xfrm>
        </p:spPr>
        <p:txBody>
          <a:bodyPr>
            <a:normAutofit lnSpcReduction="10000"/>
          </a:bodyPr>
          <a:lstStyle/>
          <a:p>
            <a:pPr marL="0" indent="0" algn="just">
              <a:buNone/>
            </a:pPr>
            <a:r>
              <a:rPr lang="en-US" dirty="0"/>
              <a:t>UML (Unified Modeling Language) is a general-purpose, graphical modeling language in the field of Software Engineering. UML is used to specify, visualize, construct, and document the artifacts (major elements) of the software system. </a:t>
            </a:r>
            <a:r>
              <a:rPr lang="en-US" dirty="0">
                <a:solidFill>
                  <a:srgbClr val="FF0000"/>
                </a:solidFill>
              </a:rPr>
              <a:t>It was initially developed by Grady </a:t>
            </a:r>
            <a:r>
              <a:rPr lang="en-US" dirty="0" err="1">
                <a:solidFill>
                  <a:srgbClr val="FF0000"/>
                </a:solidFill>
              </a:rPr>
              <a:t>Booch</a:t>
            </a:r>
            <a:r>
              <a:rPr lang="en-US" dirty="0">
                <a:solidFill>
                  <a:srgbClr val="FF0000"/>
                </a:solidFill>
              </a:rPr>
              <a:t>, </a:t>
            </a:r>
            <a:r>
              <a:rPr lang="en-US" dirty="0" err="1">
                <a:solidFill>
                  <a:srgbClr val="FF0000"/>
                </a:solidFill>
              </a:rPr>
              <a:t>Ivar</a:t>
            </a:r>
            <a:r>
              <a:rPr lang="en-US" dirty="0">
                <a:solidFill>
                  <a:srgbClr val="FF0000"/>
                </a:solidFill>
              </a:rPr>
              <a:t> Jacobson, and James </a:t>
            </a:r>
            <a:r>
              <a:rPr lang="en-US" dirty="0" err="1">
                <a:solidFill>
                  <a:srgbClr val="FF0000"/>
                </a:solidFill>
              </a:rPr>
              <a:t>Rumbaugh</a:t>
            </a:r>
            <a:r>
              <a:rPr lang="en-US" dirty="0">
                <a:solidFill>
                  <a:srgbClr val="FF0000"/>
                </a:solidFill>
              </a:rPr>
              <a:t> in 1994-95 at Rational software, </a:t>
            </a:r>
            <a:r>
              <a:rPr lang="en-US" dirty="0"/>
              <a:t>and its further development was carried out through 1996. In 1997, it got adopted as a standard by the Object Management Group.</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1676400"/>
            <a:ext cx="19050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34893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55"/>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p>
            <a:pPr lvl="0">
              <a:spcBef>
                <a:spcPts val="0"/>
              </a:spcBef>
              <a:buClr>
                <a:schemeClr val="dk2"/>
              </a:buClr>
              <a:buSzPts val="3000"/>
            </a:pPr>
            <a:r>
              <a:rPr lang="en-US" dirty="0"/>
              <a:t>UML- Overview,</a:t>
            </a:r>
            <a:endParaRPr dirty="0"/>
          </a:p>
        </p:txBody>
      </p:sp>
      <p:sp>
        <p:nvSpPr>
          <p:cNvPr id="1068" name="Google Shape;1068;p155"/>
          <p:cNvSpPr txBox="1">
            <a:spLocks noGrp="1"/>
          </p:cNvSpPr>
          <p:nvPr>
            <p:ph type="body" idx="1"/>
          </p:nvPr>
        </p:nvSpPr>
        <p:spPr>
          <a:xfrm>
            <a:off x="457200" y="1600200"/>
            <a:ext cx="8001000" cy="4873752"/>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1680"/>
              <a:buNone/>
            </a:pPr>
            <a:r>
              <a:rPr lang="en-US" dirty="0"/>
              <a:t>UML is neither a procedure nor a process; rather, it provides a "dictionary" of symbols - each of which has a specific meaning. It offers diagram types for object-oriented analysis, design and programming, thereby ensuring a seamless transition from requirements placed on a system to final implementation. Structure and system behavior are likewise shown, thereby offering clear reference points for solution optimization.</a:t>
            </a:r>
            <a:endParaRPr dirty="0"/>
          </a:p>
          <a:p>
            <a:pPr marL="274320" lvl="0" indent="-274320" algn="just" rtl="0">
              <a:spcBef>
                <a:spcPts val="600"/>
              </a:spcBef>
              <a:spcAft>
                <a:spcPts val="0"/>
              </a:spcAft>
              <a:buSzPts val="1680"/>
              <a:buChar char="🞆"/>
            </a:pPr>
            <a:r>
              <a:rPr lang="en-US" dirty="0"/>
              <a:t/>
            </a:r>
            <a:br>
              <a:rPr lang="en-US" dirty="0"/>
            </a:br>
            <a:endParaRPr dirty="0"/>
          </a:p>
        </p:txBody>
      </p:sp>
      <p:pic>
        <p:nvPicPr>
          <p:cNvPr id="1069" name="Google Shape;1069;p155"/>
          <p:cNvPicPr preferRelativeResize="0"/>
          <p:nvPr/>
        </p:nvPicPr>
        <p:blipFill rotWithShape="1">
          <a:blip r:embed="rId3">
            <a:alphaModFix/>
          </a:blip>
          <a:srcRect/>
          <a:stretch/>
        </p:blipFill>
        <p:spPr>
          <a:xfrm>
            <a:off x="2628900" y="5029200"/>
            <a:ext cx="3886200" cy="1304925"/>
          </a:xfrm>
          <a:prstGeom prst="rect">
            <a:avLst/>
          </a:prstGeom>
          <a:noFill/>
          <a:ln>
            <a:noFill/>
          </a:ln>
        </p:spPr>
      </p:pic>
    </p:spTree>
    <p:extLst>
      <p:ext uri="{BB962C8B-B14F-4D97-AF65-F5344CB8AC3E}">
        <p14:creationId xmlns:p14="http://schemas.microsoft.com/office/powerpoint/2010/main" val="4785509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56"/>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000"/>
              <a:buFont typeface="Century Schoolbook"/>
              <a:buNone/>
            </a:pPr>
            <a:r>
              <a:rPr lang="en-US"/>
              <a:t>Goals of UML</a:t>
            </a:r>
            <a:br>
              <a:rPr lang="en-US"/>
            </a:br>
            <a:endParaRPr/>
          </a:p>
        </p:txBody>
      </p:sp>
      <p:sp>
        <p:nvSpPr>
          <p:cNvPr id="1075" name="Google Shape;1075;p156"/>
          <p:cNvSpPr txBox="1">
            <a:spLocks noGrp="1"/>
          </p:cNvSpPr>
          <p:nvPr>
            <p:ph type="body" idx="1"/>
          </p:nvPr>
        </p:nvSpPr>
        <p:spPr>
          <a:xfrm>
            <a:off x="457200" y="1600200"/>
            <a:ext cx="7467600" cy="4873752"/>
          </a:xfrm>
          <a:prstGeom prst="rect">
            <a:avLst/>
          </a:prstGeom>
          <a:noFill/>
          <a:ln>
            <a:noFill/>
          </a:ln>
        </p:spPr>
        <p:txBody>
          <a:bodyPr spcFirstLastPara="1" wrap="square" lIns="91425" tIns="45700" rIns="91425" bIns="45700" anchor="t" anchorCtr="0">
            <a:normAutofit lnSpcReduction="10000"/>
          </a:bodyPr>
          <a:lstStyle/>
          <a:p>
            <a:pPr marL="274320" lvl="0" indent="-274320" algn="just" rtl="0">
              <a:spcBef>
                <a:spcPts val="0"/>
              </a:spcBef>
              <a:spcAft>
                <a:spcPts val="0"/>
              </a:spcAft>
              <a:buSzPts val="1680"/>
              <a:buChar char="🞆"/>
            </a:pPr>
            <a:r>
              <a:rPr lang="en-US" dirty="0"/>
              <a:t>Since it is a general-purpose modeling language, it can be utilized by all the modelers.</a:t>
            </a:r>
            <a:endParaRPr dirty="0"/>
          </a:p>
          <a:p>
            <a:pPr marL="274320" lvl="0" indent="-274320" algn="just" rtl="0">
              <a:spcBef>
                <a:spcPts val="600"/>
              </a:spcBef>
              <a:spcAft>
                <a:spcPts val="0"/>
              </a:spcAft>
              <a:buSzPts val="1680"/>
              <a:buChar char="🞆"/>
            </a:pPr>
            <a:r>
              <a:rPr lang="en-US" dirty="0"/>
              <a:t>UML came into existence after the introduction of object-oriented concepts to systemize and consolidate the object-oriented development, due to the absence of standard methods at that time.</a:t>
            </a:r>
            <a:endParaRPr dirty="0"/>
          </a:p>
          <a:p>
            <a:pPr marL="274320" lvl="0" indent="-274320" algn="just" rtl="0">
              <a:spcBef>
                <a:spcPts val="600"/>
              </a:spcBef>
              <a:spcAft>
                <a:spcPts val="0"/>
              </a:spcAft>
              <a:buSzPts val="1680"/>
              <a:buChar char="🞆"/>
            </a:pPr>
            <a:r>
              <a:rPr lang="en-US" dirty="0"/>
              <a:t>The UML diagrams are made for business users, developers, ordinary people, or anyone who is looking forward to understand the system, such that the system can be software or non-software.</a:t>
            </a:r>
            <a:endParaRPr dirty="0"/>
          </a:p>
          <a:p>
            <a:pPr marL="274320" lvl="0" indent="-274320" algn="just" rtl="0">
              <a:spcBef>
                <a:spcPts val="600"/>
              </a:spcBef>
              <a:spcAft>
                <a:spcPts val="0"/>
              </a:spcAft>
              <a:buSzPts val="1680"/>
              <a:buChar char="🞆"/>
            </a:pPr>
            <a:r>
              <a:rPr lang="en-US" dirty="0"/>
              <a:t>Thus it can be concluded that the UML is a simple modeling approach that is used to model all the practical systems.</a:t>
            </a:r>
            <a:endParaRPr dirty="0"/>
          </a:p>
          <a:p>
            <a:pPr marL="274320" lvl="0" indent="-167640" algn="just" rtl="0">
              <a:spcBef>
                <a:spcPts val="600"/>
              </a:spcBef>
              <a:spcAft>
                <a:spcPts val="0"/>
              </a:spcAft>
              <a:buSzPts val="1680"/>
              <a:buNone/>
            </a:pPr>
            <a:endParaRPr dirty="0"/>
          </a:p>
        </p:txBody>
      </p:sp>
    </p:spTree>
    <p:extLst>
      <p:ext uri="{BB962C8B-B14F-4D97-AF65-F5344CB8AC3E}">
        <p14:creationId xmlns:p14="http://schemas.microsoft.com/office/powerpoint/2010/main" val="135912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6"/>
          <p:cNvSpPr txBox="1">
            <a:spLocks noGrp="1"/>
          </p:cNvSpPr>
          <p:nvPr>
            <p:ph type="body" idx="1"/>
          </p:nvPr>
        </p:nvSpPr>
        <p:spPr>
          <a:xfrm>
            <a:off x="457200" y="304800"/>
            <a:ext cx="8229600" cy="4525963"/>
          </a:xfrm>
          <a:prstGeom prst="rect">
            <a:avLst/>
          </a:prstGeom>
          <a:noFill/>
          <a:ln>
            <a:noFill/>
          </a:ln>
        </p:spPr>
        <p:txBody>
          <a:bodyPr spcFirstLastPara="1" wrap="square" lIns="91425" tIns="45700" rIns="91425" bIns="45700" anchor="t" anchorCtr="0">
            <a:normAutofit/>
          </a:bodyPr>
          <a:lstStyle/>
          <a:p>
            <a:pPr marL="274320" lvl="0" indent="-274320" algn="just" rtl="0">
              <a:spcBef>
                <a:spcPts val="0"/>
              </a:spcBef>
              <a:spcAft>
                <a:spcPts val="0"/>
              </a:spcAft>
              <a:buSzPts val="1680"/>
              <a:buChar char="🞆"/>
            </a:pPr>
            <a:r>
              <a:rPr lang="en-US" b="1"/>
              <a:t>Engineering</a:t>
            </a:r>
            <a:r>
              <a:rPr lang="en-US"/>
              <a:t> on the other hand, is all about developing products, using well-defined, scientific principles and methods.</a:t>
            </a:r>
            <a:endParaRPr/>
          </a:p>
        </p:txBody>
      </p:sp>
      <p:pic>
        <p:nvPicPr>
          <p:cNvPr id="159" name="Google Shape;159;p16" descr="C:\Users\Tarun\Desktop\software_product.png"/>
          <p:cNvPicPr preferRelativeResize="0"/>
          <p:nvPr/>
        </p:nvPicPr>
        <p:blipFill rotWithShape="1">
          <a:blip>
            <a:alphaModFix/>
          </a:blip>
          <a:srcRect/>
          <a:stretch/>
        </p:blipFill>
        <p:spPr>
          <a:xfrm>
            <a:off x="1828800" y="1981200"/>
            <a:ext cx="5943600" cy="4495800"/>
          </a:xfrm>
          <a:prstGeom prst="rect">
            <a:avLst/>
          </a:prstGeom>
          <a:noFill/>
          <a:ln>
            <a:noFill/>
          </a:ln>
        </p:spPr>
      </p:pic>
    </p:spTree>
    <p:extLst>
      <p:ext uri="{BB962C8B-B14F-4D97-AF65-F5344CB8AC3E}">
        <p14:creationId xmlns:p14="http://schemas.microsoft.com/office/powerpoint/2010/main" val="21757590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57"/>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000"/>
              <a:buFont typeface="Century Schoolbook"/>
              <a:buNone/>
            </a:pPr>
            <a:r>
              <a:rPr lang="en-US"/>
              <a:t>Characteristics of UML</a:t>
            </a:r>
            <a:endParaRPr/>
          </a:p>
        </p:txBody>
      </p:sp>
      <p:sp>
        <p:nvSpPr>
          <p:cNvPr id="1081" name="Google Shape;1081;p157"/>
          <p:cNvSpPr txBox="1">
            <a:spLocks noGrp="1"/>
          </p:cNvSpPr>
          <p:nvPr>
            <p:ph type="body" idx="1"/>
          </p:nvPr>
        </p:nvSpPr>
        <p:spPr>
          <a:xfrm>
            <a:off x="457200" y="1600200"/>
            <a:ext cx="7467600" cy="4873752"/>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1680"/>
              <a:buChar char="🞆"/>
            </a:pPr>
            <a:r>
              <a:rPr lang="en-US"/>
              <a:t>It is a generalized modeling language.</a:t>
            </a:r>
            <a:endParaRPr/>
          </a:p>
          <a:p>
            <a:pPr marL="274320" lvl="0" indent="-274320" algn="l" rtl="0">
              <a:spcBef>
                <a:spcPts val="600"/>
              </a:spcBef>
              <a:spcAft>
                <a:spcPts val="0"/>
              </a:spcAft>
              <a:buSzPts val="1680"/>
              <a:buChar char="🞆"/>
            </a:pPr>
            <a:r>
              <a:rPr lang="en-US"/>
              <a:t>It is distinct from other programming languages like C++, Python, etc.</a:t>
            </a:r>
            <a:endParaRPr/>
          </a:p>
          <a:p>
            <a:pPr marL="274320" lvl="0" indent="-274320" algn="l" rtl="0">
              <a:spcBef>
                <a:spcPts val="600"/>
              </a:spcBef>
              <a:spcAft>
                <a:spcPts val="0"/>
              </a:spcAft>
              <a:buSzPts val="1680"/>
              <a:buChar char="🞆"/>
            </a:pPr>
            <a:r>
              <a:rPr lang="en-US"/>
              <a:t>It is interrelated to object-oriented analysis and design.</a:t>
            </a:r>
            <a:endParaRPr/>
          </a:p>
          <a:p>
            <a:pPr marL="274320" lvl="0" indent="-274320" algn="l" rtl="0">
              <a:spcBef>
                <a:spcPts val="600"/>
              </a:spcBef>
              <a:spcAft>
                <a:spcPts val="0"/>
              </a:spcAft>
              <a:buSzPts val="1680"/>
              <a:buChar char="🞆"/>
            </a:pPr>
            <a:r>
              <a:rPr lang="en-US"/>
              <a:t>It is used to visualize the workflow of the system.</a:t>
            </a:r>
            <a:endParaRPr/>
          </a:p>
          <a:p>
            <a:pPr marL="274320" lvl="0" indent="-274320" algn="l" rtl="0">
              <a:spcBef>
                <a:spcPts val="600"/>
              </a:spcBef>
              <a:spcAft>
                <a:spcPts val="0"/>
              </a:spcAft>
              <a:buSzPts val="1680"/>
              <a:buChar char="🞆"/>
            </a:pPr>
            <a:r>
              <a:rPr lang="en-US"/>
              <a:t>It is a pictorial language, used to generate powerful modeling artifacts.</a:t>
            </a:r>
            <a:endParaRPr/>
          </a:p>
          <a:p>
            <a:pPr marL="274320" lvl="0" indent="-167640" algn="l" rtl="0">
              <a:spcBef>
                <a:spcPts val="600"/>
              </a:spcBef>
              <a:spcAft>
                <a:spcPts val="0"/>
              </a:spcAft>
              <a:buSzPts val="1680"/>
              <a:buNone/>
            </a:pPr>
            <a:endParaRPr/>
          </a:p>
        </p:txBody>
      </p:sp>
    </p:spTree>
    <p:extLst>
      <p:ext uri="{BB962C8B-B14F-4D97-AF65-F5344CB8AC3E}">
        <p14:creationId xmlns:p14="http://schemas.microsoft.com/office/powerpoint/2010/main" val="12717609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54"/>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p>
            <a:pPr lvl="0">
              <a:spcBef>
                <a:spcPts val="600"/>
              </a:spcBef>
            </a:pPr>
            <a:r>
              <a:rPr lang="en-US" b="1" dirty="0"/>
              <a:t>UML is made up of −</a:t>
            </a:r>
            <a:endParaRPr lang="en-US" dirty="0"/>
          </a:p>
        </p:txBody>
      </p:sp>
      <p:sp>
        <p:nvSpPr>
          <p:cNvPr id="1062" name="Google Shape;1062;p154"/>
          <p:cNvSpPr txBox="1">
            <a:spLocks noGrp="1"/>
          </p:cNvSpPr>
          <p:nvPr>
            <p:ph type="body" idx="1"/>
          </p:nvPr>
        </p:nvSpPr>
        <p:spPr>
          <a:xfrm>
            <a:off x="457200" y="1600200"/>
            <a:ext cx="7467600" cy="4873752"/>
          </a:xfrm>
          <a:prstGeom prst="rect">
            <a:avLst/>
          </a:prstGeom>
          <a:noFill/>
          <a:ln>
            <a:noFill/>
          </a:ln>
        </p:spPr>
        <p:txBody>
          <a:bodyPr spcFirstLastPara="1" wrap="square" lIns="91425" tIns="45700" rIns="91425" bIns="45700" anchor="t" anchorCtr="0">
            <a:normAutofit/>
          </a:bodyPr>
          <a:lstStyle/>
          <a:p>
            <a:pPr marL="274320" lvl="0" indent="-274320" algn="just" rtl="0">
              <a:spcBef>
                <a:spcPts val="600"/>
              </a:spcBef>
              <a:spcAft>
                <a:spcPts val="0"/>
              </a:spcAft>
              <a:buSzPct val="70000"/>
              <a:buChar char="🞆"/>
            </a:pPr>
            <a:r>
              <a:rPr lang="en-US" b="1" dirty="0" smtClean="0"/>
              <a:t>Diagrams</a:t>
            </a:r>
            <a:r>
              <a:rPr lang="en-US" dirty="0"/>
              <a:t> − It is a pictorial representations of process, system, or some part of it.</a:t>
            </a:r>
            <a:endParaRPr dirty="0"/>
          </a:p>
          <a:p>
            <a:pPr marL="274320" lvl="0" indent="-274320" algn="just" rtl="0">
              <a:spcBef>
                <a:spcPts val="600"/>
              </a:spcBef>
              <a:spcAft>
                <a:spcPts val="0"/>
              </a:spcAft>
              <a:buSzPct val="70000"/>
              <a:buChar char="🞆"/>
            </a:pPr>
            <a:r>
              <a:rPr lang="en-US" b="1" dirty="0"/>
              <a:t>Notations</a:t>
            </a:r>
            <a:r>
              <a:rPr lang="en-US" dirty="0"/>
              <a:t> − It consists of elements that work together in a diagram such as connectors, symbols, notes, etc.</a:t>
            </a:r>
            <a:endParaRPr dirty="0"/>
          </a:p>
          <a:p>
            <a:pPr marL="274320" lvl="0" indent="-191643" algn="just" rtl="0">
              <a:spcBef>
                <a:spcPts val="600"/>
              </a:spcBef>
              <a:spcAft>
                <a:spcPts val="0"/>
              </a:spcAft>
              <a:buSzPct val="70000"/>
              <a:buNone/>
            </a:pPr>
            <a:endParaRPr dirty="0"/>
          </a:p>
        </p:txBody>
      </p:sp>
    </p:spTree>
    <p:extLst>
      <p:ext uri="{BB962C8B-B14F-4D97-AF65-F5344CB8AC3E}">
        <p14:creationId xmlns:p14="http://schemas.microsoft.com/office/powerpoint/2010/main" val="20128214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Systems and Models in UML</a:t>
            </a:r>
            <a:br>
              <a:rPr lang="en-US" dirty="0"/>
            </a:br>
            <a:endParaRPr lang="en-US" dirty="0"/>
          </a:p>
        </p:txBody>
      </p:sp>
      <p:sp>
        <p:nvSpPr>
          <p:cNvPr id="3" name="Content Placeholder 2"/>
          <p:cNvSpPr>
            <a:spLocks noGrp="1"/>
          </p:cNvSpPr>
          <p:nvPr>
            <p:ph sz="quarter" idx="1"/>
          </p:nvPr>
        </p:nvSpPr>
        <p:spPr/>
        <p:txBody>
          <a:bodyPr/>
          <a:lstStyle/>
          <a:p>
            <a:r>
              <a:rPr lang="en-US" b="1" dirty="0" smtClean="0"/>
              <a:t>System</a:t>
            </a:r>
            <a:r>
              <a:rPr lang="en-US" dirty="0"/>
              <a:t> − A set of elements organized to achieve certain objectives form a system. Systems are often divided into subsystems and described by a set of models.</a:t>
            </a:r>
          </a:p>
          <a:p>
            <a:r>
              <a:rPr lang="en-US" b="1" dirty="0"/>
              <a:t>Model</a:t>
            </a:r>
            <a:r>
              <a:rPr lang="en-US" dirty="0"/>
              <a:t> − Model is a simplified, complete, and consistent abstraction of a system, created for better understanding of the system.</a:t>
            </a:r>
          </a:p>
          <a:p>
            <a:r>
              <a:rPr lang="en-US" b="1" dirty="0"/>
              <a:t>View</a:t>
            </a:r>
            <a:r>
              <a:rPr lang="en-US" dirty="0"/>
              <a:t> − A view is a projection of a system’s model from a specific perspective.</a:t>
            </a:r>
          </a:p>
          <a:p>
            <a:endParaRPr lang="en-US" dirty="0"/>
          </a:p>
        </p:txBody>
      </p:sp>
    </p:spTree>
    <p:extLst>
      <p:ext uri="{BB962C8B-B14F-4D97-AF65-F5344CB8AC3E}">
        <p14:creationId xmlns:p14="http://schemas.microsoft.com/office/powerpoint/2010/main" val="11117044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Model of UML</a:t>
            </a:r>
            <a:br>
              <a:rPr lang="en-US" dirty="0"/>
            </a:br>
            <a:endParaRPr lang="en-US" dirty="0"/>
          </a:p>
        </p:txBody>
      </p:sp>
      <p:sp>
        <p:nvSpPr>
          <p:cNvPr id="3" name="Content Placeholder 2"/>
          <p:cNvSpPr>
            <a:spLocks noGrp="1"/>
          </p:cNvSpPr>
          <p:nvPr>
            <p:ph sz="quarter" idx="1"/>
          </p:nvPr>
        </p:nvSpPr>
        <p:spPr/>
        <p:txBody>
          <a:bodyPr/>
          <a:lstStyle/>
          <a:p>
            <a:pPr marL="0" indent="0">
              <a:buNone/>
            </a:pPr>
            <a:r>
              <a:rPr lang="en-US" dirty="0" smtClean="0"/>
              <a:t>The </a:t>
            </a:r>
            <a:r>
              <a:rPr lang="en-US" dirty="0"/>
              <a:t>Conceptual Model of UML encompasses three major elements −</a:t>
            </a:r>
          </a:p>
          <a:p>
            <a:pPr marL="457200" indent="-457200">
              <a:buFont typeface="+mj-lt"/>
              <a:buAutoNum type="arabicPeriod"/>
            </a:pPr>
            <a:r>
              <a:rPr lang="en-US" dirty="0">
                <a:solidFill>
                  <a:srgbClr val="FF0000"/>
                </a:solidFill>
              </a:rPr>
              <a:t>Basic building </a:t>
            </a:r>
            <a:r>
              <a:rPr lang="en-US" dirty="0" smtClean="0">
                <a:solidFill>
                  <a:srgbClr val="FF0000"/>
                </a:solidFill>
              </a:rPr>
              <a:t>blocks</a:t>
            </a:r>
          </a:p>
          <a:p>
            <a:pPr marL="457200" indent="-457200">
              <a:buFont typeface="+mj-lt"/>
              <a:buAutoNum type="arabicPeriod"/>
            </a:pPr>
            <a:r>
              <a:rPr lang="en-US" dirty="0" smtClean="0"/>
              <a:t>Rules</a:t>
            </a:r>
            <a:endParaRPr lang="en-US" dirty="0"/>
          </a:p>
          <a:p>
            <a:pPr marL="457200" indent="-457200">
              <a:buFont typeface="+mj-lt"/>
              <a:buAutoNum type="arabicPeriod"/>
            </a:pPr>
            <a:r>
              <a:rPr lang="en-US" dirty="0" smtClean="0"/>
              <a:t>Common </a:t>
            </a:r>
            <a:r>
              <a:rPr lang="en-US" dirty="0"/>
              <a:t>mechanisms</a:t>
            </a:r>
          </a:p>
          <a:p>
            <a:endParaRPr lang="en-US" dirty="0"/>
          </a:p>
        </p:txBody>
      </p:sp>
    </p:spTree>
    <p:extLst>
      <p:ext uri="{BB962C8B-B14F-4D97-AF65-F5344CB8AC3E}">
        <p14:creationId xmlns:p14="http://schemas.microsoft.com/office/powerpoint/2010/main" val="8329075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Building Blocks</a:t>
            </a:r>
            <a:br>
              <a:rPr lang="en-US" dirty="0"/>
            </a:br>
            <a:endParaRPr lang="en-US" dirty="0"/>
          </a:p>
        </p:txBody>
      </p:sp>
      <p:sp>
        <p:nvSpPr>
          <p:cNvPr id="3" name="Content Placeholder 2"/>
          <p:cNvSpPr>
            <a:spLocks noGrp="1"/>
          </p:cNvSpPr>
          <p:nvPr>
            <p:ph sz="quarter" idx="1"/>
          </p:nvPr>
        </p:nvSpPr>
        <p:spPr/>
        <p:txBody>
          <a:bodyPr/>
          <a:lstStyle/>
          <a:p>
            <a:pPr marL="0" indent="0">
              <a:buNone/>
            </a:pPr>
            <a:r>
              <a:rPr lang="en-US" dirty="0" smtClean="0"/>
              <a:t>The </a:t>
            </a:r>
            <a:r>
              <a:rPr lang="en-US" dirty="0"/>
              <a:t>three building blocks of UML are −</a:t>
            </a:r>
          </a:p>
          <a:p>
            <a:pPr marL="457200" indent="-457200">
              <a:buFont typeface="+mj-lt"/>
              <a:buAutoNum type="arabicPeriod"/>
            </a:pPr>
            <a:r>
              <a:rPr lang="en-US" dirty="0" smtClean="0">
                <a:solidFill>
                  <a:srgbClr val="FF0000"/>
                </a:solidFill>
              </a:rPr>
              <a:t>Things</a:t>
            </a:r>
          </a:p>
          <a:p>
            <a:pPr marL="457200" indent="-457200">
              <a:buFont typeface="+mj-lt"/>
              <a:buAutoNum type="arabicPeriod"/>
            </a:pPr>
            <a:r>
              <a:rPr lang="en-US" dirty="0" smtClean="0"/>
              <a:t>Relationships</a:t>
            </a:r>
            <a:endParaRPr lang="en-US" dirty="0"/>
          </a:p>
          <a:p>
            <a:pPr marL="457200" indent="-457200">
              <a:buFont typeface="+mj-lt"/>
              <a:buAutoNum type="arabicPeriod"/>
            </a:pPr>
            <a:r>
              <a:rPr lang="en-US" dirty="0" smtClean="0"/>
              <a:t>Diagrams</a:t>
            </a:r>
            <a:endParaRPr lang="en-US" dirty="0"/>
          </a:p>
          <a:p>
            <a:endParaRPr lang="en-US" dirty="0"/>
          </a:p>
        </p:txBody>
      </p:sp>
    </p:spTree>
    <p:extLst>
      <p:ext uri="{BB962C8B-B14F-4D97-AF65-F5344CB8AC3E}">
        <p14:creationId xmlns:p14="http://schemas.microsoft.com/office/powerpoint/2010/main" val="22955160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Building Blocks</a:t>
            </a:r>
            <a:br>
              <a:rPr lang="en-US" dirty="0"/>
            </a:br>
            <a:endParaRPr lang="en-US" dirty="0"/>
          </a:p>
        </p:txBody>
      </p:sp>
      <p:sp>
        <p:nvSpPr>
          <p:cNvPr id="3" name="Content Placeholder 2"/>
          <p:cNvSpPr>
            <a:spLocks noGrp="1"/>
          </p:cNvSpPr>
          <p:nvPr>
            <p:ph sz="quarter" idx="1"/>
          </p:nvPr>
        </p:nvSpPr>
        <p:spPr>
          <a:xfrm>
            <a:off x="457200" y="990600"/>
            <a:ext cx="7924800" cy="5483352"/>
          </a:xfrm>
        </p:spPr>
        <p:txBody>
          <a:bodyPr>
            <a:normAutofit fontScale="92500" lnSpcReduction="20000"/>
          </a:bodyPr>
          <a:lstStyle/>
          <a:p>
            <a:pPr marL="0" indent="0" algn="just">
              <a:buNone/>
            </a:pPr>
            <a:r>
              <a:rPr lang="en-US" b="1" dirty="0" smtClean="0">
                <a:solidFill>
                  <a:srgbClr val="FF0000"/>
                </a:solidFill>
              </a:rPr>
              <a:t>1. Things</a:t>
            </a:r>
            <a:endParaRPr lang="en-US" b="1" dirty="0">
              <a:solidFill>
                <a:srgbClr val="FF0000"/>
              </a:solidFill>
            </a:endParaRPr>
          </a:p>
          <a:p>
            <a:pPr algn="just"/>
            <a:r>
              <a:rPr lang="en-US" dirty="0"/>
              <a:t>There are four kinds of things in UML, namely −</a:t>
            </a:r>
          </a:p>
          <a:p>
            <a:pPr marL="457200" indent="-457200" algn="just">
              <a:buFont typeface="+mj-lt"/>
              <a:buAutoNum type="alphaLcParenR"/>
            </a:pPr>
            <a:r>
              <a:rPr lang="en-US" b="1" dirty="0"/>
              <a:t>Structural Things</a:t>
            </a:r>
            <a:r>
              <a:rPr lang="en-US" dirty="0"/>
              <a:t> − These are the nouns of the UML models representing the static elements that may be either physical or conceptual. The structural things are class, interface, collaboration, use case, active class, components, and </a:t>
            </a:r>
            <a:r>
              <a:rPr lang="en-US" dirty="0" smtClean="0"/>
              <a:t>nodes.</a:t>
            </a:r>
          </a:p>
          <a:p>
            <a:pPr marL="457200" indent="-457200" algn="just">
              <a:buFont typeface="+mj-lt"/>
              <a:buAutoNum type="alphaLcParenR"/>
            </a:pPr>
            <a:r>
              <a:rPr lang="en-US" b="1" dirty="0" smtClean="0"/>
              <a:t>Behavioral </a:t>
            </a:r>
            <a:r>
              <a:rPr lang="en-US" b="1" dirty="0"/>
              <a:t>Things</a:t>
            </a:r>
            <a:r>
              <a:rPr lang="en-US" dirty="0"/>
              <a:t> − These are the verbs of the UML models representing the dynamic behavior over time and space. The two types of behavioral things are interaction and state </a:t>
            </a:r>
            <a:r>
              <a:rPr lang="en-US" dirty="0" smtClean="0"/>
              <a:t>machine.</a:t>
            </a:r>
          </a:p>
          <a:p>
            <a:pPr marL="457200" indent="-457200" algn="just">
              <a:buFont typeface="+mj-lt"/>
              <a:buAutoNum type="alphaLcParenR"/>
            </a:pPr>
            <a:r>
              <a:rPr lang="en-US" b="1" dirty="0" smtClean="0"/>
              <a:t>Grouping </a:t>
            </a:r>
            <a:r>
              <a:rPr lang="en-US" b="1" dirty="0"/>
              <a:t>Things</a:t>
            </a:r>
            <a:r>
              <a:rPr lang="en-US" dirty="0"/>
              <a:t> − They comprise the organizational parts of the UML models. There is only one kind of grouping thing, i.e., </a:t>
            </a:r>
            <a:r>
              <a:rPr lang="en-US" dirty="0" smtClean="0"/>
              <a:t>package.</a:t>
            </a:r>
          </a:p>
          <a:p>
            <a:pPr marL="457200" indent="-457200" algn="just">
              <a:buFont typeface="+mj-lt"/>
              <a:buAutoNum type="alphaLcParenR"/>
            </a:pPr>
            <a:r>
              <a:rPr lang="en-US" b="1" dirty="0" smtClean="0"/>
              <a:t>Annotational </a:t>
            </a:r>
            <a:r>
              <a:rPr lang="en-US" b="1" dirty="0"/>
              <a:t>Things</a:t>
            </a:r>
            <a:r>
              <a:rPr lang="en-US" dirty="0"/>
              <a:t> − These are the explanations in the UML models representing the comments applied to describe elements.</a:t>
            </a:r>
          </a:p>
          <a:p>
            <a:pPr algn="just"/>
            <a:endParaRPr lang="en-US" dirty="0"/>
          </a:p>
        </p:txBody>
      </p:sp>
    </p:spTree>
    <p:extLst>
      <p:ext uri="{BB962C8B-B14F-4D97-AF65-F5344CB8AC3E}">
        <p14:creationId xmlns:p14="http://schemas.microsoft.com/office/powerpoint/2010/main" val="14816186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Building Blocks</a:t>
            </a:r>
            <a:br>
              <a:rPr lang="en-US" dirty="0"/>
            </a:br>
            <a:endParaRPr lang="en-US" dirty="0"/>
          </a:p>
        </p:txBody>
      </p:sp>
      <p:sp>
        <p:nvSpPr>
          <p:cNvPr id="3" name="Content Placeholder 2"/>
          <p:cNvSpPr>
            <a:spLocks noGrp="1"/>
          </p:cNvSpPr>
          <p:nvPr>
            <p:ph sz="quarter" idx="1"/>
          </p:nvPr>
        </p:nvSpPr>
        <p:spPr/>
        <p:txBody>
          <a:bodyPr/>
          <a:lstStyle/>
          <a:p>
            <a:pPr marL="0" indent="0">
              <a:buNone/>
            </a:pPr>
            <a:r>
              <a:rPr lang="en-US" dirty="0" smtClean="0"/>
              <a:t>The </a:t>
            </a:r>
            <a:r>
              <a:rPr lang="en-US" dirty="0"/>
              <a:t>three building blocks of UML are −</a:t>
            </a:r>
          </a:p>
          <a:p>
            <a:pPr marL="457200" indent="-457200">
              <a:buFont typeface="+mj-lt"/>
              <a:buAutoNum type="arabicPeriod"/>
            </a:pPr>
            <a:r>
              <a:rPr lang="en-US" dirty="0" smtClean="0"/>
              <a:t>Things</a:t>
            </a:r>
          </a:p>
          <a:p>
            <a:pPr marL="457200" indent="-457200">
              <a:buFont typeface="+mj-lt"/>
              <a:buAutoNum type="arabicPeriod"/>
            </a:pPr>
            <a:r>
              <a:rPr lang="en-US" dirty="0" smtClean="0">
                <a:solidFill>
                  <a:srgbClr val="FF0000"/>
                </a:solidFill>
              </a:rPr>
              <a:t>Relationships</a:t>
            </a:r>
            <a:endParaRPr lang="en-US" dirty="0">
              <a:solidFill>
                <a:srgbClr val="FF0000"/>
              </a:solidFill>
            </a:endParaRPr>
          </a:p>
          <a:p>
            <a:pPr marL="457200" indent="-457200">
              <a:buFont typeface="+mj-lt"/>
              <a:buAutoNum type="arabicPeriod"/>
            </a:pPr>
            <a:r>
              <a:rPr lang="en-US" dirty="0" smtClean="0"/>
              <a:t>Diagrams</a:t>
            </a:r>
            <a:endParaRPr lang="en-US" dirty="0"/>
          </a:p>
          <a:p>
            <a:endParaRPr lang="en-US" dirty="0"/>
          </a:p>
        </p:txBody>
      </p:sp>
    </p:spTree>
    <p:extLst>
      <p:ext uri="{BB962C8B-B14F-4D97-AF65-F5344CB8AC3E}">
        <p14:creationId xmlns:p14="http://schemas.microsoft.com/office/powerpoint/2010/main" val="14986034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Building Blocks</a:t>
            </a:r>
            <a:br>
              <a:rPr lang="en-US" dirty="0"/>
            </a:br>
            <a:endParaRPr lang="en-US" dirty="0"/>
          </a:p>
        </p:txBody>
      </p:sp>
      <p:sp>
        <p:nvSpPr>
          <p:cNvPr id="3" name="Content Placeholder 2"/>
          <p:cNvSpPr>
            <a:spLocks noGrp="1"/>
          </p:cNvSpPr>
          <p:nvPr>
            <p:ph sz="quarter" idx="1"/>
          </p:nvPr>
        </p:nvSpPr>
        <p:spPr>
          <a:xfrm>
            <a:off x="457200" y="1143000"/>
            <a:ext cx="7467600" cy="5330952"/>
          </a:xfrm>
        </p:spPr>
        <p:txBody>
          <a:bodyPr>
            <a:normAutofit fontScale="85000" lnSpcReduction="10000"/>
          </a:bodyPr>
          <a:lstStyle/>
          <a:p>
            <a:pPr marL="0" indent="0" algn="just">
              <a:buNone/>
            </a:pPr>
            <a:r>
              <a:rPr lang="en-US" b="1" dirty="0" smtClean="0">
                <a:solidFill>
                  <a:srgbClr val="FF0000"/>
                </a:solidFill>
              </a:rPr>
              <a:t>2. Relationships</a:t>
            </a:r>
            <a:endParaRPr lang="en-US" b="1" dirty="0">
              <a:solidFill>
                <a:srgbClr val="FF0000"/>
              </a:solidFill>
            </a:endParaRPr>
          </a:p>
          <a:p>
            <a:pPr marL="0" indent="0" algn="just">
              <a:buNone/>
            </a:pPr>
            <a:r>
              <a:rPr lang="en-US" dirty="0"/>
              <a:t>Relationships are the connection between things. The four types of relationships that can be represented in UML are −</a:t>
            </a:r>
          </a:p>
          <a:p>
            <a:pPr marL="457200" indent="-457200" algn="just">
              <a:buFont typeface="+mj-lt"/>
              <a:buAutoNum type="alphaLcParenR"/>
            </a:pPr>
            <a:r>
              <a:rPr lang="en-US" b="1" dirty="0"/>
              <a:t>Dependency</a:t>
            </a:r>
            <a:r>
              <a:rPr lang="en-US" dirty="0"/>
              <a:t> − This is a semantic relationship between two things such that a change in one thing brings a change in the other. The former is the independent thing, while the latter is the dependent </a:t>
            </a:r>
            <a:r>
              <a:rPr lang="en-US" dirty="0" smtClean="0"/>
              <a:t>thing.</a:t>
            </a:r>
          </a:p>
          <a:p>
            <a:pPr marL="457200" indent="-457200" algn="just">
              <a:buFont typeface="+mj-lt"/>
              <a:buAutoNum type="alphaLcParenR"/>
            </a:pPr>
            <a:r>
              <a:rPr lang="en-US" b="1" dirty="0" smtClean="0"/>
              <a:t>Association</a:t>
            </a:r>
            <a:r>
              <a:rPr lang="en-US" dirty="0"/>
              <a:t> − This is a structural relationship that represents a group of links having common structure and common </a:t>
            </a:r>
            <a:r>
              <a:rPr lang="en-US" dirty="0" smtClean="0"/>
              <a:t>behavior.</a:t>
            </a:r>
          </a:p>
          <a:p>
            <a:pPr marL="457200" indent="-457200" algn="just">
              <a:buFont typeface="+mj-lt"/>
              <a:buAutoNum type="alphaLcParenR"/>
            </a:pPr>
            <a:r>
              <a:rPr lang="en-US" b="1" dirty="0" smtClean="0"/>
              <a:t>Generalization</a:t>
            </a:r>
            <a:r>
              <a:rPr lang="en-US" dirty="0"/>
              <a:t> − This represents a generalization/specialization relationship in which subclasses inherit structure and behavior from </a:t>
            </a:r>
            <a:r>
              <a:rPr lang="en-US" dirty="0" smtClean="0"/>
              <a:t>super-classes.</a:t>
            </a:r>
          </a:p>
          <a:p>
            <a:pPr marL="457200" indent="-457200" algn="just">
              <a:buFont typeface="+mj-lt"/>
              <a:buAutoNum type="alphaLcParenR"/>
            </a:pPr>
            <a:r>
              <a:rPr lang="en-US" b="1" dirty="0" smtClean="0"/>
              <a:t>Realization</a:t>
            </a:r>
            <a:r>
              <a:rPr lang="en-US" dirty="0"/>
              <a:t> − This is a semantic relationship between two or more classifiers such that one classifier lays down a contract that the other classifiers ensure to abide by.</a:t>
            </a:r>
          </a:p>
          <a:p>
            <a:pPr algn="just"/>
            <a:endParaRPr lang="en-US" dirty="0"/>
          </a:p>
        </p:txBody>
      </p:sp>
    </p:spTree>
    <p:extLst>
      <p:ext uri="{BB962C8B-B14F-4D97-AF65-F5344CB8AC3E}">
        <p14:creationId xmlns:p14="http://schemas.microsoft.com/office/powerpoint/2010/main" val="28105263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Building Blocks</a:t>
            </a:r>
            <a:br>
              <a:rPr lang="en-US" dirty="0"/>
            </a:br>
            <a:endParaRPr lang="en-US" dirty="0"/>
          </a:p>
        </p:txBody>
      </p:sp>
      <p:sp>
        <p:nvSpPr>
          <p:cNvPr id="3" name="Content Placeholder 2"/>
          <p:cNvSpPr>
            <a:spLocks noGrp="1"/>
          </p:cNvSpPr>
          <p:nvPr>
            <p:ph sz="quarter" idx="1"/>
          </p:nvPr>
        </p:nvSpPr>
        <p:spPr/>
        <p:txBody>
          <a:bodyPr/>
          <a:lstStyle/>
          <a:p>
            <a:pPr marL="0" indent="0">
              <a:buNone/>
            </a:pPr>
            <a:r>
              <a:rPr lang="en-US" dirty="0" smtClean="0"/>
              <a:t>The </a:t>
            </a:r>
            <a:r>
              <a:rPr lang="en-US" dirty="0"/>
              <a:t>three building blocks of UML are −</a:t>
            </a:r>
          </a:p>
          <a:p>
            <a:pPr marL="457200" indent="-457200">
              <a:buFont typeface="+mj-lt"/>
              <a:buAutoNum type="arabicPeriod"/>
            </a:pPr>
            <a:r>
              <a:rPr lang="en-US" dirty="0" smtClean="0"/>
              <a:t>Things</a:t>
            </a:r>
          </a:p>
          <a:p>
            <a:pPr marL="457200" indent="-457200">
              <a:buFont typeface="+mj-lt"/>
              <a:buAutoNum type="arabicPeriod"/>
            </a:pPr>
            <a:r>
              <a:rPr lang="en-US" dirty="0" smtClean="0"/>
              <a:t>Relationships</a:t>
            </a:r>
            <a:endParaRPr lang="en-US" dirty="0"/>
          </a:p>
          <a:p>
            <a:pPr marL="457200" indent="-457200">
              <a:buFont typeface="+mj-lt"/>
              <a:buAutoNum type="arabicPeriod"/>
            </a:pPr>
            <a:r>
              <a:rPr lang="en-US" dirty="0" smtClean="0">
                <a:solidFill>
                  <a:srgbClr val="FF0000"/>
                </a:solidFill>
              </a:rPr>
              <a:t>Diagrams</a:t>
            </a:r>
            <a:endParaRPr lang="en-US" dirty="0">
              <a:solidFill>
                <a:srgbClr val="FF0000"/>
              </a:solidFill>
            </a:endParaRPr>
          </a:p>
          <a:p>
            <a:endParaRPr lang="en-US" dirty="0"/>
          </a:p>
        </p:txBody>
      </p:sp>
    </p:spTree>
    <p:extLst>
      <p:ext uri="{BB962C8B-B14F-4D97-AF65-F5344CB8AC3E}">
        <p14:creationId xmlns:p14="http://schemas.microsoft.com/office/powerpoint/2010/main" val="31630445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Building Blocks</a:t>
            </a:r>
            <a:br>
              <a:rPr lang="en-US" dirty="0"/>
            </a:br>
            <a:endParaRPr lang="en-US" dirty="0"/>
          </a:p>
        </p:txBody>
      </p:sp>
      <p:sp>
        <p:nvSpPr>
          <p:cNvPr id="3" name="Content Placeholder 2"/>
          <p:cNvSpPr>
            <a:spLocks noGrp="1"/>
          </p:cNvSpPr>
          <p:nvPr>
            <p:ph sz="quarter" idx="1"/>
          </p:nvPr>
        </p:nvSpPr>
        <p:spPr>
          <a:xfrm>
            <a:off x="457200" y="990600"/>
            <a:ext cx="7467600" cy="5483352"/>
          </a:xfrm>
        </p:spPr>
        <p:txBody>
          <a:bodyPr>
            <a:normAutofit fontScale="92500" lnSpcReduction="10000"/>
          </a:bodyPr>
          <a:lstStyle/>
          <a:p>
            <a:pPr marL="0" indent="0">
              <a:buNone/>
            </a:pPr>
            <a:r>
              <a:rPr lang="en-US" b="1" dirty="0" smtClean="0">
                <a:solidFill>
                  <a:srgbClr val="FF0000"/>
                </a:solidFill>
              </a:rPr>
              <a:t>3. Diagrams</a:t>
            </a:r>
            <a:endParaRPr lang="en-US" b="1" dirty="0">
              <a:solidFill>
                <a:srgbClr val="FF0000"/>
              </a:solidFill>
            </a:endParaRPr>
          </a:p>
          <a:p>
            <a:pPr marL="0" indent="0">
              <a:buNone/>
            </a:pPr>
            <a:r>
              <a:rPr lang="en-US" dirty="0"/>
              <a:t>A diagram is a graphical representation of a system. It comprises of a group of elements generally in the form of a graph. UML includes nine diagrams in all, namely −</a:t>
            </a:r>
          </a:p>
          <a:p>
            <a:r>
              <a:rPr lang="en-US" dirty="0"/>
              <a:t>Class Diagram</a:t>
            </a:r>
          </a:p>
          <a:p>
            <a:r>
              <a:rPr lang="en-US" dirty="0"/>
              <a:t>Object Diagram</a:t>
            </a:r>
          </a:p>
          <a:p>
            <a:r>
              <a:rPr lang="en-US" dirty="0"/>
              <a:t>Use Case Diagram</a:t>
            </a:r>
          </a:p>
          <a:p>
            <a:r>
              <a:rPr lang="en-US" dirty="0"/>
              <a:t>Sequence Diagram</a:t>
            </a:r>
          </a:p>
          <a:p>
            <a:r>
              <a:rPr lang="en-US" dirty="0"/>
              <a:t>Collaboration Diagram</a:t>
            </a:r>
          </a:p>
          <a:p>
            <a:r>
              <a:rPr lang="en-US" dirty="0"/>
              <a:t>State Chart Diagram</a:t>
            </a:r>
          </a:p>
          <a:p>
            <a:r>
              <a:rPr lang="en-US" dirty="0"/>
              <a:t>Activity Diagram</a:t>
            </a:r>
          </a:p>
          <a:p>
            <a:r>
              <a:rPr lang="en-US" dirty="0"/>
              <a:t>Component Diagram</a:t>
            </a:r>
          </a:p>
          <a:p>
            <a:r>
              <a:rPr lang="en-US" dirty="0"/>
              <a:t>Deployment Diagram</a:t>
            </a:r>
          </a:p>
          <a:p>
            <a:endParaRPr lang="en-US" dirty="0"/>
          </a:p>
        </p:txBody>
      </p:sp>
    </p:spTree>
    <p:extLst>
      <p:ext uri="{BB962C8B-B14F-4D97-AF65-F5344CB8AC3E}">
        <p14:creationId xmlns:p14="http://schemas.microsoft.com/office/powerpoint/2010/main" val="4265801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7"/>
          <p:cNvSpPr txBox="1">
            <a:spLocks noGrp="1"/>
          </p:cNvSpPr>
          <p:nvPr>
            <p:ph type="body" idx="1"/>
          </p:nvPr>
        </p:nvSpPr>
        <p:spPr>
          <a:xfrm>
            <a:off x="457200" y="381000"/>
            <a:ext cx="8229600" cy="4525963"/>
          </a:xfrm>
          <a:prstGeom prst="rect">
            <a:avLst/>
          </a:prstGeom>
          <a:noFill/>
          <a:ln>
            <a:noFill/>
          </a:ln>
        </p:spPr>
        <p:txBody>
          <a:bodyPr spcFirstLastPara="1" wrap="square" lIns="91425" tIns="45700" rIns="91425" bIns="45700" anchor="t" anchorCtr="0">
            <a:normAutofit/>
          </a:bodyPr>
          <a:lstStyle/>
          <a:p>
            <a:pPr marL="274320" lvl="0" indent="-274320" algn="just" rtl="0">
              <a:spcBef>
                <a:spcPts val="0"/>
              </a:spcBef>
              <a:spcAft>
                <a:spcPts val="0"/>
              </a:spcAft>
              <a:buSzPts val="1680"/>
              <a:buChar char="🞆"/>
            </a:pPr>
            <a:r>
              <a:rPr lang="en-US" b="1"/>
              <a:t>Software engineering</a:t>
            </a:r>
            <a:r>
              <a:rPr lang="en-US"/>
              <a:t> is an engineering branch associated with development of software product using well-defined scientific principles, methods and procedures. </a:t>
            </a:r>
            <a:endParaRPr/>
          </a:p>
          <a:p>
            <a:pPr marL="274320" lvl="0" indent="-274320" algn="just" rtl="0">
              <a:spcBef>
                <a:spcPts val="600"/>
              </a:spcBef>
              <a:spcAft>
                <a:spcPts val="0"/>
              </a:spcAft>
              <a:buSzPts val="1680"/>
              <a:buChar char="🞆"/>
            </a:pPr>
            <a:r>
              <a:rPr lang="en-US"/>
              <a:t>The outcome of software engineering is an efficient and reliable software product.</a:t>
            </a:r>
            <a:endParaRPr/>
          </a:p>
        </p:txBody>
      </p:sp>
    </p:spTree>
    <p:extLst>
      <p:ext uri="{BB962C8B-B14F-4D97-AF65-F5344CB8AC3E}">
        <p14:creationId xmlns:p14="http://schemas.microsoft.com/office/powerpoint/2010/main" val="2161952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Model of UML</a:t>
            </a:r>
            <a:br>
              <a:rPr lang="en-US" dirty="0"/>
            </a:br>
            <a:endParaRPr lang="en-US" dirty="0"/>
          </a:p>
        </p:txBody>
      </p:sp>
      <p:sp>
        <p:nvSpPr>
          <p:cNvPr id="3" name="Content Placeholder 2"/>
          <p:cNvSpPr>
            <a:spLocks noGrp="1"/>
          </p:cNvSpPr>
          <p:nvPr>
            <p:ph sz="quarter" idx="1"/>
          </p:nvPr>
        </p:nvSpPr>
        <p:spPr/>
        <p:txBody>
          <a:bodyPr/>
          <a:lstStyle/>
          <a:p>
            <a:pPr marL="0" indent="0">
              <a:buNone/>
            </a:pPr>
            <a:r>
              <a:rPr lang="en-US" dirty="0" smtClean="0"/>
              <a:t>The </a:t>
            </a:r>
            <a:r>
              <a:rPr lang="en-US" dirty="0"/>
              <a:t>Conceptual Model of UML encompasses three major elements −</a:t>
            </a:r>
          </a:p>
          <a:p>
            <a:pPr marL="457200" indent="-457200">
              <a:buFont typeface="+mj-lt"/>
              <a:buAutoNum type="arabicPeriod"/>
            </a:pPr>
            <a:r>
              <a:rPr lang="en-US" dirty="0"/>
              <a:t>Basic building </a:t>
            </a:r>
            <a:r>
              <a:rPr lang="en-US" dirty="0" smtClean="0"/>
              <a:t>blocks</a:t>
            </a:r>
          </a:p>
          <a:p>
            <a:pPr marL="457200" indent="-457200">
              <a:buFont typeface="+mj-lt"/>
              <a:buAutoNum type="arabicPeriod"/>
            </a:pPr>
            <a:r>
              <a:rPr lang="en-US" dirty="0" smtClean="0">
                <a:solidFill>
                  <a:srgbClr val="FF0000"/>
                </a:solidFill>
              </a:rPr>
              <a:t>Rules</a:t>
            </a:r>
            <a:endParaRPr lang="en-US" dirty="0">
              <a:solidFill>
                <a:srgbClr val="FF0000"/>
              </a:solidFill>
            </a:endParaRPr>
          </a:p>
          <a:p>
            <a:pPr marL="457200" indent="-457200">
              <a:buFont typeface="+mj-lt"/>
              <a:buAutoNum type="arabicPeriod"/>
            </a:pPr>
            <a:r>
              <a:rPr lang="en-US" dirty="0" smtClean="0"/>
              <a:t>Common </a:t>
            </a:r>
            <a:r>
              <a:rPr lang="en-US" dirty="0"/>
              <a:t>mechanisms</a:t>
            </a:r>
          </a:p>
          <a:p>
            <a:endParaRPr lang="en-US" dirty="0"/>
          </a:p>
        </p:txBody>
      </p:sp>
    </p:spTree>
    <p:extLst>
      <p:ext uri="{BB962C8B-B14F-4D97-AF65-F5344CB8AC3E}">
        <p14:creationId xmlns:p14="http://schemas.microsoft.com/office/powerpoint/2010/main" val="6586279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a:t>
            </a:r>
            <a:endParaRPr lang="en-US" dirty="0"/>
          </a:p>
        </p:txBody>
      </p:sp>
      <p:sp>
        <p:nvSpPr>
          <p:cNvPr id="3" name="Content Placeholder 2"/>
          <p:cNvSpPr>
            <a:spLocks noGrp="1"/>
          </p:cNvSpPr>
          <p:nvPr>
            <p:ph sz="quarter" idx="1"/>
          </p:nvPr>
        </p:nvSpPr>
        <p:spPr/>
        <p:txBody>
          <a:bodyPr/>
          <a:lstStyle/>
          <a:p>
            <a:r>
              <a:rPr lang="en-US" dirty="0"/>
              <a:t>UML has a number of rules so that the models are semantically self-consistent and related to other models in the system harmoniously. UML has semantic rules for the following −</a:t>
            </a:r>
          </a:p>
          <a:p>
            <a:r>
              <a:rPr lang="en-US" dirty="0"/>
              <a:t>Names</a:t>
            </a:r>
          </a:p>
          <a:p>
            <a:r>
              <a:rPr lang="en-US" dirty="0"/>
              <a:t>Scope</a:t>
            </a:r>
          </a:p>
          <a:p>
            <a:r>
              <a:rPr lang="en-US" dirty="0"/>
              <a:t>Visibility</a:t>
            </a:r>
          </a:p>
          <a:p>
            <a:r>
              <a:rPr lang="en-US" dirty="0"/>
              <a:t>Integrity</a:t>
            </a:r>
          </a:p>
          <a:p>
            <a:r>
              <a:rPr lang="en-US" dirty="0"/>
              <a:t>Execution</a:t>
            </a:r>
          </a:p>
          <a:p>
            <a:endParaRPr lang="en-US" dirty="0"/>
          </a:p>
        </p:txBody>
      </p:sp>
    </p:spTree>
    <p:extLst>
      <p:ext uri="{BB962C8B-B14F-4D97-AF65-F5344CB8AC3E}">
        <p14:creationId xmlns:p14="http://schemas.microsoft.com/office/powerpoint/2010/main" val="40116271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Model of UML</a:t>
            </a:r>
            <a:br>
              <a:rPr lang="en-US" dirty="0"/>
            </a:br>
            <a:endParaRPr lang="en-US" dirty="0"/>
          </a:p>
        </p:txBody>
      </p:sp>
      <p:sp>
        <p:nvSpPr>
          <p:cNvPr id="3" name="Content Placeholder 2"/>
          <p:cNvSpPr>
            <a:spLocks noGrp="1"/>
          </p:cNvSpPr>
          <p:nvPr>
            <p:ph sz="quarter" idx="1"/>
          </p:nvPr>
        </p:nvSpPr>
        <p:spPr/>
        <p:txBody>
          <a:bodyPr/>
          <a:lstStyle/>
          <a:p>
            <a:pPr marL="0" indent="0">
              <a:buNone/>
            </a:pPr>
            <a:r>
              <a:rPr lang="en-US" dirty="0" smtClean="0"/>
              <a:t>The </a:t>
            </a:r>
            <a:r>
              <a:rPr lang="en-US" dirty="0"/>
              <a:t>Conceptual Model of UML encompasses three major elements −</a:t>
            </a:r>
          </a:p>
          <a:p>
            <a:pPr marL="457200" indent="-457200">
              <a:buFont typeface="+mj-lt"/>
              <a:buAutoNum type="arabicPeriod"/>
            </a:pPr>
            <a:r>
              <a:rPr lang="en-US" dirty="0"/>
              <a:t>Basic building </a:t>
            </a:r>
            <a:r>
              <a:rPr lang="en-US" dirty="0" smtClean="0"/>
              <a:t>blocks</a:t>
            </a:r>
          </a:p>
          <a:p>
            <a:pPr marL="457200" indent="-457200">
              <a:buFont typeface="+mj-lt"/>
              <a:buAutoNum type="arabicPeriod"/>
            </a:pPr>
            <a:r>
              <a:rPr lang="en-US" dirty="0" smtClean="0"/>
              <a:t>Rules</a:t>
            </a:r>
            <a:endParaRPr lang="en-US" dirty="0"/>
          </a:p>
          <a:p>
            <a:pPr marL="457200" indent="-457200">
              <a:buFont typeface="+mj-lt"/>
              <a:buAutoNum type="arabicPeriod"/>
            </a:pPr>
            <a:r>
              <a:rPr lang="en-US" dirty="0" smtClean="0">
                <a:solidFill>
                  <a:srgbClr val="FF0000"/>
                </a:solidFill>
              </a:rPr>
              <a:t>Common </a:t>
            </a:r>
            <a:r>
              <a:rPr lang="en-US" dirty="0">
                <a:solidFill>
                  <a:srgbClr val="FF0000"/>
                </a:solidFill>
              </a:rPr>
              <a:t>mechanisms</a:t>
            </a:r>
          </a:p>
          <a:p>
            <a:endParaRPr lang="en-US" dirty="0"/>
          </a:p>
        </p:txBody>
      </p:sp>
    </p:spTree>
    <p:extLst>
      <p:ext uri="{BB962C8B-B14F-4D97-AF65-F5344CB8AC3E}">
        <p14:creationId xmlns:p14="http://schemas.microsoft.com/office/powerpoint/2010/main" val="6586279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mechanisms</a:t>
            </a:r>
            <a:endParaRPr lang="en-US" dirty="0"/>
          </a:p>
        </p:txBody>
      </p:sp>
      <p:sp>
        <p:nvSpPr>
          <p:cNvPr id="3" name="Content Placeholder 2"/>
          <p:cNvSpPr>
            <a:spLocks noGrp="1"/>
          </p:cNvSpPr>
          <p:nvPr>
            <p:ph sz="quarter" idx="1"/>
          </p:nvPr>
        </p:nvSpPr>
        <p:spPr/>
        <p:txBody>
          <a:bodyPr>
            <a:normAutofit/>
          </a:bodyPr>
          <a:lstStyle/>
          <a:p>
            <a:pPr marL="0" indent="0" algn="just">
              <a:buNone/>
            </a:pPr>
            <a:r>
              <a:rPr lang="en-US" dirty="0"/>
              <a:t>UML has four common mechanisms −</a:t>
            </a:r>
          </a:p>
          <a:p>
            <a:pPr algn="just"/>
            <a:r>
              <a:rPr lang="en-US" b="1" dirty="0" smtClean="0"/>
              <a:t>Specifications:- </a:t>
            </a:r>
            <a:r>
              <a:rPr lang="en-US" dirty="0"/>
              <a:t>behind each graphical notation, there is a textual statement denoting the syntax and semantics. These are the specifications. The specifications provide a semantic backplane that contains all the parts of a system and the relationship among the different paths.</a:t>
            </a:r>
          </a:p>
          <a:p>
            <a:pPr algn="just"/>
            <a:r>
              <a:rPr lang="en-US" b="1" dirty="0" smtClean="0"/>
              <a:t>Adornments:- </a:t>
            </a:r>
            <a:r>
              <a:rPr lang="en-US" dirty="0"/>
              <a:t>Each element in UML has a unique graphical notation. Besides, there are notations to represent the important aspects of an element like name, scope, visibility, etc</a:t>
            </a:r>
            <a:r>
              <a:rPr lang="en-US" dirty="0" smtClean="0"/>
              <a:t>.</a:t>
            </a:r>
            <a:endParaRPr lang="en-US" dirty="0"/>
          </a:p>
        </p:txBody>
      </p:sp>
    </p:spTree>
    <p:extLst>
      <p:ext uri="{BB962C8B-B14F-4D97-AF65-F5344CB8AC3E}">
        <p14:creationId xmlns:p14="http://schemas.microsoft.com/office/powerpoint/2010/main" val="38222140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mechanisms</a:t>
            </a:r>
            <a:endParaRPr lang="en-US" dirty="0"/>
          </a:p>
        </p:txBody>
      </p:sp>
      <p:sp>
        <p:nvSpPr>
          <p:cNvPr id="3" name="Content Placeholder 2"/>
          <p:cNvSpPr>
            <a:spLocks noGrp="1"/>
          </p:cNvSpPr>
          <p:nvPr>
            <p:ph sz="quarter" idx="1"/>
          </p:nvPr>
        </p:nvSpPr>
        <p:spPr>
          <a:xfrm>
            <a:off x="457200" y="1600200"/>
            <a:ext cx="7772400" cy="4873752"/>
          </a:xfrm>
        </p:spPr>
        <p:txBody>
          <a:bodyPr>
            <a:normAutofit fontScale="92500" lnSpcReduction="10000"/>
          </a:bodyPr>
          <a:lstStyle/>
          <a:p>
            <a:pPr marL="0" indent="0">
              <a:buNone/>
            </a:pPr>
            <a:r>
              <a:rPr lang="en-US" b="1" dirty="0" smtClean="0"/>
              <a:t>3. C</a:t>
            </a:r>
            <a:r>
              <a:rPr lang="en-US" b="1" dirty="0" smtClean="0"/>
              <a:t>ommon </a:t>
            </a:r>
            <a:r>
              <a:rPr lang="en-US" b="1" dirty="0"/>
              <a:t>Divisions:- </a:t>
            </a:r>
            <a:r>
              <a:rPr lang="en-US" dirty="0"/>
              <a:t>Object-oriented systems can be divided in many ways. The two common ways of division are −</a:t>
            </a:r>
          </a:p>
          <a:p>
            <a:r>
              <a:rPr lang="en-US" dirty="0"/>
              <a:t>Division of classes and objects </a:t>
            </a:r>
            <a:r>
              <a:rPr lang="en-US" dirty="0" smtClean="0"/>
              <a:t>−</a:t>
            </a:r>
            <a:endParaRPr lang="en-US" dirty="0"/>
          </a:p>
          <a:p>
            <a:r>
              <a:rPr lang="en-US" dirty="0"/>
              <a:t>Division of Interface and Implementation </a:t>
            </a:r>
            <a:r>
              <a:rPr lang="en-US" dirty="0" smtClean="0"/>
              <a:t>.</a:t>
            </a:r>
            <a:endParaRPr lang="en-US" dirty="0"/>
          </a:p>
          <a:p>
            <a:endParaRPr lang="en-US" dirty="0"/>
          </a:p>
          <a:p>
            <a:pPr marL="0" indent="0">
              <a:buNone/>
            </a:pPr>
            <a:r>
              <a:rPr lang="en-US" b="1" dirty="0" smtClean="0"/>
              <a:t>4. Extensibility </a:t>
            </a:r>
            <a:r>
              <a:rPr lang="en-US" b="1" dirty="0"/>
              <a:t>Mechanisms</a:t>
            </a:r>
            <a:r>
              <a:rPr lang="en-US" b="1" dirty="0" smtClean="0"/>
              <a:t>:-</a:t>
            </a:r>
            <a:endParaRPr lang="en-US" b="1" dirty="0"/>
          </a:p>
          <a:p>
            <a:r>
              <a:rPr lang="en-US" dirty="0"/>
              <a:t>Stereotypes − It extends the vocabulary of the UML, through which new building blocks can be created out of existing ones.</a:t>
            </a:r>
          </a:p>
          <a:p>
            <a:r>
              <a:rPr lang="en-US" dirty="0"/>
              <a:t>Tagged Values − It extends the properties of UML building blocks.</a:t>
            </a:r>
          </a:p>
          <a:p>
            <a:r>
              <a:rPr lang="en-US" dirty="0"/>
              <a:t>Constraints − It extends the semantics of UML building blocks.</a:t>
            </a:r>
          </a:p>
          <a:p>
            <a:endParaRPr lang="en-US" dirty="0"/>
          </a:p>
          <a:p>
            <a:endParaRPr lang="en-US" dirty="0"/>
          </a:p>
          <a:p>
            <a:endParaRPr lang="en-US" dirty="0"/>
          </a:p>
        </p:txBody>
      </p:sp>
    </p:spTree>
    <p:extLst>
      <p:ext uri="{BB962C8B-B14F-4D97-AF65-F5344CB8AC3E}">
        <p14:creationId xmlns:p14="http://schemas.microsoft.com/office/powerpoint/2010/main" val="32446692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197731"/>
            <a:ext cx="8379460" cy="997068"/>
          </a:xfrm>
          <a:prstGeom prst="rect">
            <a:avLst/>
          </a:prstGeom>
        </p:spPr>
        <p:txBody>
          <a:bodyPr vert="horz" wrap="square" lIns="0" tIns="12065" rIns="0" bIns="0" rtlCol="0">
            <a:spAutoFit/>
          </a:bodyPr>
          <a:lstStyle/>
          <a:p>
            <a:pPr>
              <a:lnSpc>
                <a:spcPct val="100000"/>
              </a:lnSpc>
              <a:spcBef>
                <a:spcPts val="20"/>
              </a:spcBef>
            </a:pPr>
            <a:r>
              <a:rPr lang="en-US" sz="3600" dirty="0">
                <a:latin typeface="Times New Roman"/>
                <a:cs typeface="Times New Roman"/>
              </a:rPr>
              <a:t/>
            </a:r>
            <a:br>
              <a:rPr lang="en-US" sz="3600" dirty="0">
                <a:latin typeface="Times New Roman"/>
                <a:cs typeface="Times New Roman"/>
              </a:rPr>
            </a:br>
            <a:r>
              <a:rPr lang="en-US" sz="2800" dirty="0"/>
              <a:t>Three ways to apply UML: </a:t>
            </a:r>
            <a:endParaRPr sz="2800" dirty="0">
              <a:latin typeface="Times New Roman"/>
              <a:cs typeface="Times New Roman"/>
            </a:endParaRPr>
          </a:p>
        </p:txBody>
      </p:sp>
      <p:sp>
        <p:nvSpPr>
          <p:cNvPr id="3" name="object 3"/>
          <p:cNvSpPr txBox="1"/>
          <p:nvPr/>
        </p:nvSpPr>
        <p:spPr>
          <a:xfrm>
            <a:off x="535940" y="1167129"/>
            <a:ext cx="8060690" cy="2966838"/>
          </a:xfrm>
          <a:prstGeom prst="rect">
            <a:avLst/>
          </a:prstGeom>
        </p:spPr>
        <p:txBody>
          <a:bodyPr vert="horz" wrap="square" lIns="0" tIns="12065" rIns="0" bIns="0" rtlCol="0">
            <a:spAutoFit/>
          </a:bodyPr>
          <a:lstStyle/>
          <a:p>
            <a:pPr marL="457200" indent="-457200">
              <a:lnSpc>
                <a:spcPct val="100000"/>
              </a:lnSpc>
              <a:spcBef>
                <a:spcPts val="20"/>
              </a:spcBef>
              <a:buClr>
                <a:srgbClr val="4F81BC"/>
              </a:buClr>
              <a:buAutoNum type="arabicPeriod"/>
            </a:pPr>
            <a:r>
              <a:rPr lang="en-US" sz="2400" dirty="0" smtClean="0">
                <a:solidFill>
                  <a:srgbClr val="FF0000"/>
                </a:solidFill>
              </a:rPr>
              <a:t>UML </a:t>
            </a:r>
            <a:r>
              <a:rPr lang="en-US" sz="2400" dirty="0">
                <a:solidFill>
                  <a:srgbClr val="FF0000"/>
                </a:solidFill>
              </a:rPr>
              <a:t>as sketch: </a:t>
            </a:r>
            <a:r>
              <a:rPr lang="en-US" sz="2400" dirty="0"/>
              <a:t>Informal and incomplete diagrams created to explore difficult parts of the problem. </a:t>
            </a:r>
          </a:p>
          <a:p>
            <a:pPr marL="457200" indent="-457200">
              <a:lnSpc>
                <a:spcPct val="100000"/>
              </a:lnSpc>
              <a:spcBef>
                <a:spcPts val="20"/>
              </a:spcBef>
              <a:buClr>
                <a:srgbClr val="4F81BC"/>
              </a:buClr>
              <a:buAutoNum type="arabicPeriod"/>
            </a:pPr>
            <a:endParaRPr lang="en-US" sz="2400" dirty="0" smtClean="0">
              <a:solidFill>
                <a:srgbClr val="FF0000"/>
              </a:solidFill>
            </a:endParaRPr>
          </a:p>
          <a:p>
            <a:pPr marL="457200" indent="-457200">
              <a:lnSpc>
                <a:spcPct val="100000"/>
              </a:lnSpc>
              <a:spcBef>
                <a:spcPts val="20"/>
              </a:spcBef>
              <a:buClr>
                <a:srgbClr val="4F81BC"/>
              </a:buClr>
              <a:buAutoNum type="arabicPeriod"/>
            </a:pPr>
            <a:r>
              <a:rPr lang="en-US" sz="2400" dirty="0" smtClean="0">
                <a:solidFill>
                  <a:srgbClr val="FF0000"/>
                </a:solidFill>
              </a:rPr>
              <a:t>UML </a:t>
            </a:r>
            <a:r>
              <a:rPr lang="en-US" sz="2400" dirty="0">
                <a:solidFill>
                  <a:srgbClr val="FF0000"/>
                </a:solidFill>
              </a:rPr>
              <a:t>as blueprint: </a:t>
            </a:r>
            <a:r>
              <a:rPr lang="en-US" sz="2400" dirty="0"/>
              <a:t>Detailed design diagram used for better understanding of code. </a:t>
            </a:r>
            <a:endParaRPr lang="en-US" sz="2400" dirty="0" smtClean="0"/>
          </a:p>
          <a:p>
            <a:pPr marL="457200" indent="-457200">
              <a:lnSpc>
                <a:spcPct val="100000"/>
              </a:lnSpc>
              <a:spcBef>
                <a:spcPts val="20"/>
              </a:spcBef>
              <a:buClr>
                <a:srgbClr val="4F81BC"/>
              </a:buClr>
              <a:buAutoNum type="arabicPeriod"/>
            </a:pPr>
            <a:endParaRPr lang="en-US" sz="2400" dirty="0"/>
          </a:p>
          <a:p>
            <a:pPr marL="457200" indent="-457200">
              <a:lnSpc>
                <a:spcPct val="100000"/>
              </a:lnSpc>
              <a:spcBef>
                <a:spcPts val="20"/>
              </a:spcBef>
              <a:buClr>
                <a:srgbClr val="4F81BC"/>
              </a:buClr>
              <a:buAutoNum type="arabicPeriod"/>
            </a:pPr>
            <a:r>
              <a:rPr lang="en-US" sz="2400" dirty="0" smtClean="0"/>
              <a:t> </a:t>
            </a:r>
            <a:r>
              <a:rPr lang="en-US" sz="2400" dirty="0">
                <a:solidFill>
                  <a:srgbClr val="FF0000"/>
                </a:solidFill>
              </a:rPr>
              <a:t>UML as programming language: </a:t>
            </a:r>
            <a:r>
              <a:rPr lang="en-US" sz="2400" dirty="0"/>
              <a:t>Complete executable specification of a software system in UML.</a:t>
            </a:r>
            <a:endParaRPr sz="2200" dirty="0">
              <a:latin typeface="Times New Roman"/>
              <a:cs typeface="Times New Roman"/>
            </a:endParaRPr>
          </a:p>
        </p:txBody>
      </p:sp>
    </p:spTree>
    <p:extLst>
      <p:ext uri="{BB962C8B-B14F-4D97-AF65-F5344CB8AC3E}">
        <p14:creationId xmlns:p14="http://schemas.microsoft.com/office/powerpoint/2010/main" val="10557517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Three perspectives to apply UML:</a:t>
            </a:r>
            <a:endParaRPr lang="en-US" dirty="0"/>
          </a:p>
        </p:txBody>
      </p:sp>
      <p:sp>
        <p:nvSpPr>
          <p:cNvPr id="3" name="Content Placeholder 2"/>
          <p:cNvSpPr>
            <a:spLocks noGrp="1"/>
          </p:cNvSpPr>
          <p:nvPr>
            <p:ph sz="quarter" idx="1"/>
          </p:nvPr>
        </p:nvSpPr>
        <p:spPr>
          <a:xfrm>
            <a:off x="457200" y="1600200"/>
            <a:ext cx="7924800" cy="4873752"/>
          </a:xfrm>
        </p:spPr>
        <p:txBody>
          <a:bodyPr/>
          <a:lstStyle/>
          <a:p>
            <a:pPr marL="457200" indent="-457200" algn="just">
              <a:buAutoNum type="arabicPeriod"/>
            </a:pPr>
            <a:r>
              <a:rPr lang="en-US" dirty="0" smtClean="0">
                <a:solidFill>
                  <a:srgbClr val="FF0000"/>
                </a:solidFill>
              </a:rPr>
              <a:t>Conceptual </a:t>
            </a:r>
            <a:r>
              <a:rPr lang="en-US" dirty="0">
                <a:solidFill>
                  <a:srgbClr val="FF0000"/>
                </a:solidFill>
              </a:rPr>
              <a:t>perspective: </a:t>
            </a:r>
            <a:r>
              <a:rPr lang="en-US" dirty="0"/>
              <a:t>Diagrams describe the things of real world. </a:t>
            </a:r>
            <a:endParaRPr lang="en-US" dirty="0" smtClean="0"/>
          </a:p>
          <a:p>
            <a:pPr marL="457200" indent="-457200" algn="just">
              <a:buAutoNum type="arabicPeriod"/>
            </a:pPr>
            <a:endParaRPr lang="en-US" dirty="0"/>
          </a:p>
          <a:p>
            <a:pPr marL="457200" indent="-457200" algn="just">
              <a:buAutoNum type="arabicPeriod"/>
            </a:pPr>
            <a:r>
              <a:rPr lang="en-US" dirty="0" smtClean="0">
                <a:solidFill>
                  <a:srgbClr val="FF0000"/>
                </a:solidFill>
              </a:rPr>
              <a:t>Specification </a:t>
            </a:r>
            <a:r>
              <a:rPr lang="en-US" dirty="0">
                <a:solidFill>
                  <a:srgbClr val="FF0000"/>
                </a:solidFill>
              </a:rPr>
              <a:t>perspective: </a:t>
            </a:r>
            <a:r>
              <a:rPr lang="en-US" dirty="0"/>
              <a:t>Diagrams describe software abstractions or components with specifications and interfaces. </a:t>
            </a:r>
            <a:endParaRPr lang="en-US" dirty="0" smtClean="0"/>
          </a:p>
          <a:p>
            <a:pPr marL="457200" indent="-457200" algn="just">
              <a:buAutoNum type="arabicPeriod"/>
            </a:pPr>
            <a:endParaRPr lang="en-US" dirty="0"/>
          </a:p>
          <a:p>
            <a:pPr marL="457200" indent="-457200" algn="just">
              <a:buAutoNum type="arabicPeriod"/>
            </a:pPr>
            <a:r>
              <a:rPr lang="en-US" dirty="0" smtClean="0">
                <a:solidFill>
                  <a:srgbClr val="FF0000"/>
                </a:solidFill>
              </a:rPr>
              <a:t>Implementation </a:t>
            </a:r>
            <a:r>
              <a:rPr lang="en-US" dirty="0">
                <a:solidFill>
                  <a:srgbClr val="FF0000"/>
                </a:solidFill>
              </a:rPr>
              <a:t>perspective: </a:t>
            </a:r>
            <a:r>
              <a:rPr lang="en-US" dirty="0"/>
              <a:t>Diagrams describe software implementation in a particular technology</a:t>
            </a:r>
            <a:endParaRPr lang="en-US" sz="2200" dirty="0">
              <a:latin typeface="Times New Roman"/>
              <a:cs typeface="Times New Roman"/>
            </a:endParaRPr>
          </a:p>
          <a:p>
            <a:pPr algn="just"/>
            <a:endParaRPr lang="en-US" dirty="0"/>
          </a:p>
        </p:txBody>
      </p:sp>
    </p:spTree>
    <p:extLst>
      <p:ext uri="{BB962C8B-B14F-4D97-AF65-F5344CB8AC3E}">
        <p14:creationId xmlns:p14="http://schemas.microsoft.com/office/powerpoint/2010/main" val="30654340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pic>
        <p:nvPicPr>
          <p:cNvPr id="1086" name="Google Shape;1086;p158"/>
          <p:cNvPicPr preferRelativeResize="0">
            <a:picLocks noGrp="1"/>
          </p:cNvPicPr>
          <p:nvPr>
            <p:ph type="body" idx="1"/>
          </p:nvPr>
        </p:nvPicPr>
        <p:blipFill rotWithShape="1">
          <a:blip r:embed="rId3">
            <a:alphaModFix/>
          </a:blip>
          <a:srcRect/>
          <a:stretch/>
        </p:blipFill>
        <p:spPr>
          <a:xfrm>
            <a:off x="228600" y="381000"/>
            <a:ext cx="7315200" cy="6092825"/>
          </a:xfrm>
          <a:prstGeom prst="rect">
            <a:avLst/>
          </a:prstGeom>
          <a:noFill/>
          <a:ln>
            <a:noFill/>
          </a:ln>
        </p:spPr>
      </p:pic>
    </p:spTree>
    <p:extLst>
      <p:ext uri="{BB962C8B-B14F-4D97-AF65-F5344CB8AC3E}">
        <p14:creationId xmlns:p14="http://schemas.microsoft.com/office/powerpoint/2010/main" val="8926894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60"/>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000"/>
              <a:buFont typeface="Century Schoolbook"/>
              <a:buNone/>
            </a:pPr>
            <a:r>
              <a:rPr lang="en-US"/>
              <a:t>Use case diagram</a:t>
            </a:r>
            <a:endParaRPr/>
          </a:p>
        </p:txBody>
      </p:sp>
      <p:sp>
        <p:nvSpPr>
          <p:cNvPr id="1098" name="Google Shape;1098;p160"/>
          <p:cNvSpPr txBox="1">
            <a:spLocks noGrp="1"/>
          </p:cNvSpPr>
          <p:nvPr>
            <p:ph type="body" idx="1"/>
          </p:nvPr>
        </p:nvSpPr>
        <p:spPr>
          <a:xfrm>
            <a:off x="457200" y="1600200"/>
            <a:ext cx="7467600" cy="4873752"/>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1680"/>
              <a:buNone/>
            </a:pPr>
            <a:r>
              <a:rPr lang="en-US" b="1"/>
              <a:t>Use Case Diagram</a:t>
            </a:r>
            <a:r>
              <a:rPr lang="en-US"/>
              <a:t> captures the system’s functionality and requirements by using actors and use cases. Use Cases model the services, tasks, function that a system needs to perform. Use cases represent high-level functionalities and how a user will handle the system. Use-cases are the core concepts of Unified Modelling language modeling.</a:t>
            </a:r>
            <a:endParaRPr/>
          </a:p>
        </p:txBody>
      </p:sp>
    </p:spTree>
    <p:extLst>
      <p:ext uri="{BB962C8B-B14F-4D97-AF65-F5344CB8AC3E}">
        <p14:creationId xmlns:p14="http://schemas.microsoft.com/office/powerpoint/2010/main" val="26937422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188"/>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000"/>
              <a:buFont typeface="Century Schoolbook"/>
              <a:buNone/>
            </a:pPr>
            <a:r>
              <a:rPr lang="en-US"/>
              <a:t>Class diagram</a:t>
            </a:r>
            <a:endParaRPr/>
          </a:p>
        </p:txBody>
      </p:sp>
      <p:sp>
        <p:nvSpPr>
          <p:cNvPr id="1276" name="Google Shape;1276;p188"/>
          <p:cNvSpPr txBox="1">
            <a:spLocks noGrp="1"/>
          </p:cNvSpPr>
          <p:nvPr>
            <p:ph type="body" idx="1"/>
          </p:nvPr>
        </p:nvSpPr>
        <p:spPr>
          <a:xfrm>
            <a:off x="457200" y="1600200"/>
            <a:ext cx="8229600" cy="4873752"/>
          </a:xfrm>
          <a:prstGeom prst="rect">
            <a:avLst/>
          </a:prstGeom>
          <a:noFill/>
          <a:ln>
            <a:noFill/>
          </a:ln>
        </p:spPr>
        <p:txBody>
          <a:bodyPr spcFirstLastPara="1" wrap="square" lIns="91425" tIns="45700" rIns="91425" bIns="45700" anchor="t" anchorCtr="0">
            <a:normAutofit lnSpcReduction="10000"/>
          </a:bodyPr>
          <a:lstStyle/>
          <a:p>
            <a:pPr marL="274320" lvl="0" indent="-274320" algn="just" rtl="0">
              <a:spcBef>
                <a:spcPts val="0"/>
              </a:spcBef>
              <a:spcAft>
                <a:spcPts val="0"/>
              </a:spcAft>
              <a:buSzPts val="1680"/>
              <a:buChar char="🞆"/>
            </a:pPr>
            <a:r>
              <a:rPr lang="en-US"/>
              <a:t>The class diagram depicts a static view of an application. It represents the types of objects residing in the system and the relationships between them. A class consists of its objects, and also it may inherit from other classes. A class diagram is used to visualize, describe, document various different aspects of the system, and also construct executable software code.</a:t>
            </a:r>
            <a:endParaRPr/>
          </a:p>
          <a:p>
            <a:pPr marL="274320" lvl="0" indent="-274320" algn="just" rtl="0">
              <a:spcBef>
                <a:spcPts val="600"/>
              </a:spcBef>
              <a:spcAft>
                <a:spcPts val="0"/>
              </a:spcAft>
              <a:buSzPts val="1680"/>
              <a:buChar char="🞆"/>
            </a:pPr>
            <a:r>
              <a:rPr lang="en-US"/>
              <a:t>It shows the attributes, classes, functions, and relationships to give an overview of the software system. It constitutes class names, attributes, and functions in a separate compartment that helps in software development.</a:t>
            </a:r>
            <a:endParaRPr/>
          </a:p>
        </p:txBody>
      </p:sp>
    </p:spTree>
    <p:extLst>
      <p:ext uri="{BB962C8B-B14F-4D97-AF65-F5344CB8AC3E}">
        <p14:creationId xmlns:p14="http://schemas.microsoft.com/office/powerpoint/2010/main" val="4284884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9"/>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000"/>
              <a:buFont typeface="Century Schoolbook"/>
              <a:buNone/>
            </a:pPr>
            <a:r>
              <a:rPr lang="en-US"/>
              <a:t>Software process model(sdlc)</a:t>
            </a:r>
            <a:endParaRPr/>
          </a:p>
        </p:txBody>
      </p:sp>
      <p:sp>
        <p:nvSpPr>
          <p:cNvPr id="334" name="Google Shape;334;p39"/>
          <p:cNvSpPr txBox="1">
            <a:spLocks noGrp="1"/>
          </p:cNvSpPr>
          <p:nvPr>
            <p:ph type="body" idx="1"/>
          </p:nvPr>
        </p:nvSpPr>
        <p:spPr>
          <a:xfrm>
            <a:off x="457200" y="1600200"/>
            <a:ext cx="7467600" cy="4873752"/>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1680"/>
              <a:buNone/>
            </a:pPr>
            <a:r>
              <a:rPr lang="en-US"/>
              <a:t>Software process model is an abstraction of the software development process. The models specify the stages and order of a process. So, think of this as a representation of the </a:t>
            </a:r>
            <a:r>
              <a:rPr lang="en-US" b="1"/>
              <a:t>order of activities</a:t>
            </a:r>
            <a:r>
              <a:rPr lang="en-US"/>
              <a:t> of the process and the </a:t>
            </a:r>
            <a:r>
              <a:rPr lang="en-US" b="1"/>
              <a:t>sequence</a:t>
            </a:r>
            <a:r>
              <a:rPr lang="en-US"/>
              <a:t> in which they are performed.</a:t>
            </a:r>
            <a:endParaRPr/>
          </a:p>
          <a:p>
            <a:pPr marL="0" lvl="0" indent="0" algn="just" rtl="0">
              <a:spcBef>
                <a:spcPts val="600"/>
              </a:spcBef>
              <a:spcAft>
                <a:spcPts val="0"/>
              </a:spcAft>
              <a:buSzPts val="1680"/>
              <a:buNone/>
            </a:pPr>
            <a:r>
              <a:rPr lang="en-US" b="1"/>
              <a:t>Goal:- </a:t>
            </a:r>
            <a:r>
              <a:rPr lang="en-US"/>
              <a:t>The goal of a software process model is to provide guidance for controlling and coordinating the tasks to achieve the end product and objectives as effectively as possible.</a:t>
            </a:r>
            <a:endParaRPr/>
          </a:p>
        </p:txBody>
      </p:sp>
    </p:spTree>
    <p:extLst>
      <p:ext uri="{BB962C8B-B14F-4D97-AF65-F5344CB8AC3E}">
        <p14:creationId xmlns:p14="http://schemas.microsoft.com/office/powerpoint/2010/main" val="9558380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172"/>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000"/>
              <a:buFont typeface="Century Schoolbook"/>
              <a:buNone/>
            </a:pPr>
            <a:r>
              <a:rPr lang="en-US"/>
              <a:t>Activity diagram</a:t>
            </a:r>
            <a:endParaRPr/>
          </a:p>
        </p:txBody>
      </p:sp>
      <p:sp>
        <p:nvSpPr>
          <p:cNvPr id="1174" name="Google Shape;1174;p172"/>
          <p:cNvSpPr txBox="1">
            <a:spLocks noGrp="1"/>
          </p:cNvSpPr>
          <p:nvPr>
            <p:ph type="body" idx="1"/>
          </p:nvPr>
        </p:nvSpPr>
        <p:spPr>
          <a:xfrm>
            <a:off x="457200" y="1600200"/>
            <a:ext cx="7467600" cy="4873752"/>
          </a:xfrm>
          <a:prstGeom prst="rect">
            <a:avLst/>
          </a:prstGeom>
          <a:noFill/>
          <a:ln>
            <a:noFill/>
          </a:ln>
        </p:spPr>
        <p:txBody>
          <a:bodyPr spcFirstLastPara="1" wrap="square" lIns="91425" tIns="45700" rIns="91425" bIns="45700" anchor="t" anchorCtr="0">
            <a:normAutofit fontScale="92500"/>
          </a:bodyPr>
          <a:lstStyle/>
          <a:p>
            <a:pPr marL="274320" lvl="0" indent="-274320" algn="just" rtl="0">
              <a:spcBef>
                <a:spcPts val="0"/>
              </a:spcBef>
              <a:spcAft>
                <a:spcPts val="0"/>
              </a:spcAft>
              <a:buSzPct val="70000"/>
              <a:buChar char="🞆"/>
            </a:pPr>
            <a:r>
              <a:rPr lang="en-US"/>
              <a:t>the activity diagram is used visually represent a series of actions/ flow of control within the system. </a:t>
            </a:r>
            <a:endParaRPr/>
          </a:p>
          <a:p>
            <a:pPr marL="274320" lvl="0" indent="-274320" algn="just" rtl="0">
              <a:spcBef>
                <a:spcPts val="600"/>
              </a:spcBef>
              <a:spcAft>
                <a:spcPts val="0"/>
              </a:spcAft>
              <a:buSzPct val="70000"/>
              <a:buChar char="🞆"/>
            </a:pPr>
            <a:r>
              <a:rPr lang="en-US"/>
              <a:t>It models the concurrent and sequential activities.</a:t>
            </a:r>
            <a:endParaRPr/>
          </a:p>
          <a:p>
            <a:pPr marL="274320" lvl="0" indent="-274320" algn="just" rtl="0">
              <a:spcBef>
                <a:spcPts val="600"/>
              </a:spcBef>
              <a:spcAft>
                <a:spcPts val="0"/>
              </a:spcAft>
              <a:buSzPct val="70000"/>
              <a:buChar char="🞆"/>
            </a:pPr>
            <a:r>
              <a:rPr lang="en-US"/>
              <a:t>An activity graph assumes that computations proceeds without external event based interruptions.</a:t>
            </a:r>
            <a:endParaRPr/>
          </a:p>
          <a:p>
            <a:pPr marL="274320" lvl="0" indent="-274320" algn="just" rtl="0">
              <a:spcBef>
                <a:spcPts val="600"/>
              </a:spcBef>
              <a:spcAft>
                <a:spcPts val="0"/>
              </a:spcAft>
              <a:buSzPct val="70000"/>
              <a:buChar char="🞆"/>
            </a:pPr>
            <a:r>
              <a:rPr lang="en-US"/>
              <a:t>Activity is a particular operation of the system. Activity diagrams are not only used for visualizing the dynamic nature of a system, but they are also used to construct the executable system by using forward and reverse engineering techniques.</a:t>
            </a:r>
            <a:endParaRPr/>
          </a:p>
          <a:p>
            <a:pPr marL="274320" lvl="0" indent="-175641" algn="just" rtl="0">
              <a:spcBef>
                <a:spcPts val="600"/>
              </a:spcBef>
              <a:spcAft>
                <a:spcPts val="0"/>
              </a:spcAft>
              <a:buSzPct val="70000"/>
              <a:buNone/>
            </a:pPr>
            <a:endParaRPr/>
          </a:p>
        </p:txBody>
      </p:sp>
    </p:spTree>
    <p:extLst>
      <p:ext uri="{BB962C8B-B14F-4D97-AF65-F5344CB8AC3E}">
        <p14:creationId xmlns:p14="http://schemas.microsoft.com/office/powerpoint/2010/main" val="9128248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181"/>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000"/>
              <a:buFont typeface="Century Schoolbook"/>
              <a:buNone/>
            </a:pPr>
            <a:r>
              <a:rPr lang="en-US"/>
              <a:t>Swim lane diagram</a:t>
            </a:r>
            <a:endParaRPr/>
          </a:p>
        </p:txBody>
      </p:sp>
      <p:sp>
        <p:nvSpPr>
          <p:cNvPr id="1233" name="Google Shape;1233;p181"/>
          <p:cNvSpPr txBox="1">
            <a:spLocks noGrp="1"/>
          </p:cNvSpPr>
          <p:nvPr>
            <p:ph type="body" idx="1"/>
          </p:nvPr>
        </p:nvSpPr>
        <p:spPr>
          <a:xfrm>
            <a:off x="457200" y="1600200"/>
            <a:ext cx="7467600" cy="4873752"/>
          </a:xfrm>
          <a:prstGeom prst="rect">
            <a:avLst/>
          </a:prstGeom>
          <a:noFill/>
          <a:ln>
            <a:noFill/>
          </a:ln>
        </p:spPr>
        <p:txBody>
          <a:bodyPr spcFirstLastPara="1" wrap="square" lIns="91425" tIns="45700" rIns="91425" bIns="45700" anchor="t" anchorCtr="0">
            <a:normAutofit fontScale="92500"/>
          </a:bodyPr>
          <a:lstStyle/>
          <a:p>
            <a:pPr marL="274320" lvl="0" indent="-274320" algn="just" rtl="0">
              <a:spcBef>
                <a:spcPts val="0"/>
              </a:spcBef>
              <a:spcAft>
                <a:spcPts val="0"/>
              </a:spcAft>
              <a:buSzPct val="70000"/>
              <a:buChar char="🞆"/>
            </a:pPr>
            <a:r>
              <a:rPr lang="en-US"/>
              <a:t>A swimlane or swimlane diagram is a type of activity diagram that shows who is responsible for each part of a process. The name references the lanes you'd see in a swimming pool, with each lane acting as a space for a business role or department. Swimlanes are also called Functional Bands, Multi-Column Charts, or Rummler-Brache diagrams</a:t>
            </a:r>
            <a:endParaRPr/>
          </a:p>
          <a:p>
            <a:pPr marL="274320" lvl="0" indent="-274320" algn="just" rtl="0">
              <a:spcBef>
                <a:spcPts val="600"/>
              </a:spcBef>
              <a:spcAft>
                <a:spcPts val="0"/>
              </a:spcAft>
              <a:buSzPct val="70000"/>
              <a:buChar char="🞆"/>
            </a:pPr>
            <a:r>
              <a:rPr lang="en-US"/>
              <a:t>To communicate and highlight which process steps or sub-processes are assigned to a particular actor within an organization, thus helping everyone involved know who is doing what.</a:t>
            </a:r>
            <a:endParaRPr/>
          </a:p>
          <a:p>
            <a:pPr marL="274320" lvl="0" indent="-274320" algn="just" rtl="0">
              <a:spcBef>
                <a:spcPts val="600"/>
              </a:spcBef>
              <a:spcAft>
                <a:spcPts val="0"/>
              </a:spcAft>
              <a:buSzPct val="70000"/>
              <a:buChar char="🞆"/>
            </a:pPr>
            <a:r>
              <a:rPr lang="en-US"/>
              <a:t/>
            </a:r>
            <a:br>
              <a:rPr lang="en-US"/>
            </a:br>
            <a:endParaRPr/>
          </a:p>
        </p:txBody>
      </p:sp>
    </p:spTree>
    <p:extLst>
      <p:ext uri="{BB962C8B-B14F-4D97-AF65-F5344CB8AC3E}">
        <p14:creationId xmlns:p14="http://schemas.microsoft.com/office/powerpoint/2010/main" val="32277234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spTree>
    <p:extLst>
      <p:ext uri="{BB962C8B-B14F-4D97-AF65-F5344CB8AC3E}">
        <p14:creationId xmlns:p14="http://schemas.microsoft.com/office/powerpoint/2010/main" val="36766897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pPr marL="0" indent="0" algn="ctr">
              <a:buNone/>
            </a:pPr>
            <a:endParaRPr lang="en-US" sz="6600" dirty="0" smtClean="0"/>
          </a:p>
          <a:p>
            <a:pPr marL="0" indent="0" algn="ctr">
              <a:buNone/>
            </a:pPr>
            <a:r>
              <a:rPr lang="en-US" sz="6600" dirty="0" smtClean="0">
                <a:solidFill>
                  <a:srgbClr val="FF0000"/>
                </a:solidFill>
              </a:rPr>
              <a:t>THANK YOU</a:t>
            </a:r>
            <a:endParaRPr lang="en-US" sz="6600" dirty="0">
              <a:solidFill>
                <a:srgbClr val="FF0000"/>
              </a:solidFill>
            </a:endParaRPr>
          </a:p>
        </p:txBody>
      </p:sp>
    </p:spTree>
    <p:extLst>
      <p:ext uri="{BB962C8B-B14F-4D97-AF65-F5344CB8AC3E}">
        <p14:creationId xmlns:p14="http://schemas.microsoft.com/office/powerpoint/2010/main" val="2246479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0"/>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000"/>
              <a:buFont typeface="Century Schoolbook"/>
              <a:buNone/>
            </a:pPr>
            <a:r>
              <a:rPr lang="en-US"/>
              <a:t>Software process model(sdlc)</a:t>
            </a:r>
            <a:endParaRPr/>
          </a:p>
        </p:txBody>
      </p:sp>
      <p:sp>
        <p:nvSpPr>
          <p:cNvPr id="340" name="Google Shape;340;p40"/>
          <p:cNvSpPr txBox="1">
            <a:spLocks noGrp="1"/>
          </p:cNvSpPr>
          <p:nvPr>
            <p:ph type="body" idx="1"/>
          </p:nvPr>
        </p:nvSpPr>
        <p:spPr>
          <a:xfrm>
            <a:off x="457200" y="1600200"/>
            <a:ext cx="7467600" cy="487375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80"/>
              <a:buNone/>
            </a:pPr>
            <a:r>
              <a:rPr lang="en-US" b="1"/>
              <a:t>Need:- </a:t>
            </a:r>
            <a:endParaRPr/>
          </a:p>
          <a:p>
            <a:pPr marL="274320" lvl="0" indent="-274320" algn="l" rtl="0">
              <a:spcBef>
                <a:spcPts val="600"/>
              </a:spcBef>
              <a:spcAft>
                <a:spcPts val="0"/>
              </a:spcAft>
              <a:buSzPts val="1680"/>
              <a:buChar char="🞆"/>
            </a:pPr>
            <a:r>
              <a:rPr lang="en-US"/>
              <a:t>software product can be developed systematically.</a:t>
            </a:r>
            <a:endParaRPr/>
          </a:p>
          <a:p>
            <a:pPr marL="274320" lvl="0" indent="-274320" algn="l" rtl="0">
              <a:spcBef>
                <a:spcPts val="600"/>
              </a:spcBef>
              <a:spcAft>
                <a:spcPts val="0"/>
              </a:spcAft>
              <a:buSzPts val="1680"/>
              <a:buChar char="🞆"/>
            </a:pPr>
            <a:r>
              <a:rPr lang="en-US"/>
              <a:t>Helps common understanding of activities.</a:t>
            </a:r>
            <a:endParaRPr/>
          </a:p>
          <a:p>
            <a:pPr marL="274320" lvl="0" indent="-274320" algn="l" rtl="0">
              <a:spcBef>
                <a:spcPts val="600"/>
              </a:spcBef>
              <a:spcAft>
                <a:spcPts val="0"/>
              </a:spcAft>
              <a:buSzPts val="1680"/>
              <a:buChar char="🞆"/>
            </a:pPr>
            <a:r>
              <a:rPr lang="en-US"/>
              <a:t>Helps to identify inconsistencies, redundancies and omissions.</a:t>
            </a:r>
            <a:endParaRPr/>
          </a:p>
        </p:txBody>
      </p:sp>
    </p:spTree>
    <p:extLst>
      <p:ext uri="{BB962C8B-B14F-4D97-AF65-F5344CB8AC3E}">
        <p14:creationId xmlns:p14="http://schemas.microsoft.com/office/powerpoint/2010/main" val="1016099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3"/>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000"/>
              <a:buFont typeface="Century Schoolbook"/>
              <a:buNone/>
            </a:pPr>
            <a:r>
              <a:rPr lang="en-US"/>
              <a:t>Generic Process Model</a:t>
            </a:r>
            <a:endParaRPr/>
          </a:p>
        </p:txBody>
      </p:sp>
      <p:sp>
        <p:nvSpPr>
          <p:cNvPr id="280" name="Google Shape;280;p33"/>
          <p:cNvSpPr txBox="1">
            <a:spLocks noGrp="1"/>
          </p:cNvSpPr>
          <p:nvPr>
            <p:ph type="body" idx="1"/>
          </p:nvPr>
        </p:nvSpPr>
        <p:spPr>
          <a:xfrm>
            <a:off x="609600" y="1524000"/>
            <a:ext cx="7772400" cy="4873752"/>
          </a:xfrm>
          <a:prstGeom prst="rect">
            <a:avLst/>
          </a:prstGeom>
          <a:noFill/>
          <a:ln>
            <a:noFill/>
          </a:ln>
        </p:spPr>
        <p:txBody>
          <a:bodyPr spcFirstLastPara="1" wrap="square" lIns="91425" tIns="45700" rIns="91425" bIns="45700" anchor="t" anchorCtr="0">
            <a:normAutofit lnSpcReduction="10000"/>
          </a:bodyPr>
          <a:lstStyle/>
          <a:p>
            <a:pPr marL="274320" lvl="0" indent="-274320" algn="just" rtl="0">
              <a:spcBef>
                <a:spcPts val="0"/>
              </a:spcBef>
              <a:spcAft>
                <a:spcPts val="0"/>
              </a:spcAft>
              <a:buSzPts val="1680"/>
              <a:buChar char="🞆"/>
            </a:pPr>
            <a:r>
              <a:rPr lang="en-US" b="1"/>
              <a:t>Process:- </a:t>
            </a:r>
            <a:r>
              <a:rPr lang="en-US"/>
              <a:t>A process is a series of steps involving activities, constraints and resources that produce an intended output of some kind.</a:t>
            </a:r>
            <a:endParaRPr/>
          </a:p>
          <a:p>
            <a:pPr marL="274320" lvl="0" indent="-274320" algn="just" rtl="0">
              <a:spcBef>
                <a:spcPts val="600"/>
              </a:spcBef>
              <a:spcAft>
                <a:spcPts val="0"/>
              </a:spcAft>
              <a:buSzPts val="1680"/>
              <a:buChar char="🞆"/>
            </a:pPr>
            <a:r>
              <a:rPr lang="en-US" b="1"/>
              <a:t>Software Process:- </a:t>
            </a:r>
            <a:r>
              <a:rPr lang="en-US"/>
              <a:t>is the related set of activities and processes that are involved in developing and evolving a software system</a:t>
            </a:r>
            <a:endParaRPr/>
          </a:p>
          <a:p>
            <a:pPr marL="0" lvl="0" indent="0" algn="just" rtl="0">
              <a:spcBef>
                <a:spcPts val="600"/>
              </a:spcBef>
              <a:spcAft>
                <a:spcPts val="0"/>
              </a:spcAft>
              <a:buSzPts val="1680"/>
              <a:buNone/>
            </a:pPr>
            <a:r>
              <a:rPr lang="en-US"/>
              <a:t>    Any software process must include the following four activities:</a:t>
            </a:r>
            <a:endParaRPr/>
          </a:p>
          <a:p>
            <a:pPr marL="457200" lvl="0" indent="-457200" algn="just" rtl="0">
              <a:spcBef>
                <a:spcPts val="600"/>
              </a:spcBef>
              <a:spcAft>
                <a:spcPts val="0"/>
              </a:spcAft>
              <a:buSzPts val="1680"/>
              <a:buFont typeface="Century Schoolbook"/>
              <a:buAutoNum type="arabicPeriod"/>
            </a:pPr>
            <a:r>
              <a:rPr lang="en-US" b="1"/>
              <a:t>Software specification.</a:t>
            </a:r>
            <a:r>
              <a:rPr lang="en-US"/>
              <a:t> </a:t>
            </a:r>
            <a:endParaRPr/>
          </a:p>
          <a:p>
            <a:pPr marL="457200" lvl="0" indent="-457200" algn="just" rtl="0">
              <a:spcBef>
                <a:spcPts val="600"/>
              </a:spcBef>
              <a:spcAft>
                <a:spcPts val="0"/>
              </a:spcAft>
              <a:buSzPts val="1680"/>
              <a:buFont typeface="Century Schoolbook"/>
              <a:buAutoNum type="arabicPeriod"/>
            </a:pPr>
            <a:r>
              <a:rPr lang="en-US"/>
              <a:t>S</a:t>
            </a:r>
            <a:r>
              <a:rPr lang="en-US" b="1"/>
              <a:t>oftware design and implementation</a:t>
            </a:r>
            <a:r>
              <a:rPr lang="en-US"/>
              <a:t>.</a:t>
            </a:r>
            <a:endParaRPr/>
          </a:p>
          <a:p>
            <a:pPr marL="457200" lvl="0" indent="-457200" algn="just" rtl="0">
              <a:spcBef>
                <a:spcPts val="600"/>
              </a:spcBef>
              <a:spcAft>
                <a:spcPts val="0"/>
              </a:spcAft>
              <a:buSzPts val="1680"/>
              <a:buFont typeface="Century Schoolbook"/>
              <a:buAutoNum type="arabicPeriod"/>
            </a:pPr>
            <a:r>
              <a:rPr lang="en-US" b="1"/>
              <a:t>Software verification and validation</a:t>
            </a:r>
            <a:r>
              <a:rPr lang="en-US"/>
              <a:t>.</a:t>
            </a:r>
            <a:endParaRPr/>
          </a:p>
          <a:p>
            <a:pPr marL="457200" lvl="0" indent="-457200" algn="just" rtl="0">
              <a:spcBef>
                <a:spcPts val="600"/>
              </a:spcBef>
              <a:spcAft>
                <a:spcPts val="0"/>
              </a:spcAft>
              <a:buSzPts val="1680"/>
              <a:buFont typeface="Century Schoolbook"/>
              <a:buAutoNum type="arabicPeriod"/>
            </a:pPr>
            <a:r>
              <a:rPr lang="en-US" b="1"/>
              <a:t>Software evolution</a:t>
            </a:r>
            <a:r>
              <a:rPr lang="en-US"/>
              <a:t>.</a:t>
            </a:r>
            <a:endParaRPr/>
          </a:p>
        </p:txBody>
      </p:sp>
    </p:spTree>
    <p:extLst>
      <p:ext uri="{BB962C8B-B14F-4D97-AF65-F5344CB8AC3E}">
        <p14:creationId xmlns:p14="http://schemas.microsoft.com/office/powerpoint/2010/main" val="2051577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4"/>
          <p:cNvSpPr/>
          <p:nvPr/>
        </p:nvSpPr>
        <p:spPr>
          <a:xfrm>
            <a:off x="2944091" y="457200"/>
            <a:ext cx="2743200" cy="533400"/>
          </a:xfrm>
          <a:prstGeom prst="roundRect">
            <a:avLst>
              <a:gd name="adj" fmla="val 16667"/>
            </a:avLst>
          </a:prstGeom>
          <a:solidFill>
            <a:schemeClr val="accent1"/>
          </a:solidFill>
          <a:ln w="25400" cap="flat" cmpd="sng">
            <a:solidFill>
              <a:srgbClr val="B961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286" name="Google Shape;286;p34"/>
          <p:cNvSpPr/>
          <p:nvPr/>
        </p:nvSpPr>
        <p:spPr>
          <a:xfrm>
            <a:off x="2964873" y="1359932"/>
            <a:ext cx="2743200" cy="533400"/>
          </a:xfrm>
          <a:prstGeom prst="roundRect">
            <a:avLst>
              <a:gd name="adj" fmla="val 16667"/>
            </a:avLst>
          </a:prstGeom>
          <a:solidFill>
            <a:schemeClr val="accent1"/>
          </a:solidFill>
          <a:ln w="25400" cap="flat" cmpd="sng">
            <a:solidFill>
              <a:srgbClr val="B961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287" name="Google Shape;287;p34"/>
          <p:cNvSpPr/>
          <p:nvPr/>
        </p:nvSpPr>
        <p:spPr>
          <a:xfrm>
            <a:off x="2944091" y="2232585"/>
            <a:ext cx="2743200" cy="533400"/>
          </a:xfrm>
          <a:prstGeom prst="roundRect">
            <a:avLst>
              <a:gd name="adj" fmla="val 16667"/>
            </a:avLst>
          </a:prstGeom>
          <a:solidFill>
            <a:schemeClr val="accent1"/>
          </a:solidFill>
          <a:ln w="25400" cap="flat" cmpd="sng">
            <a:solidFill>
              <a:srgbClr val="B961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288" name="Google Shape;288;p34"/>
          <p:cNvSpPr/>
          <p:nvPr/>
        </p:nvSpPr>
        <p:spPr>
          <a:xfrm>
            <a:off x="2992582" y="3209330"/>
            <a:ext cx="2743200" cy="533400"/>
          </a:xfrm>
          <a:prstGeom prst="roundRect">
            <a:avLst>
              <a:gd name="adj" fmla="val 16667"/>
            </a:avLst>
          </a:prstGeom>
          <a:solidFill>
            <a:schemeClr val="accent1"/>
          </a:solidFill>
          <a:ln w="25400" cap="flat" cmpd="sng">
            <a:solidFill>
              <a:srgbClr val="B961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289" name="Google Shape;289;p34"/>
          <p:cNvSpPr/>
          <p:nvPr/>
        </p:nvSpPr>
        <p:spPr>
          <a:xfrm>
            <a:off x="2930237" y="4112062"/>
            <a:ext cx="2743200" cy="533400"/>
          </a:xfrm>
          <a:prstGeom prst="roundRect">
            <a:avLst>
              <a:gd name="adj" fmla="val 16667"/>
            </a:avLst>
          </a:prstGeom>
          <a:solidFill>
            <a:schemeClr val="accent1"/>
          </a:solidFill>
          <a:ln w="25400" cap="flat" cmpd="sng">
            <a:solidFill>
              <a:srgbClr val="B961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Schoolbook"/>
              <a:ea typeface="Century Schoolbook"/>
              <a:cs typeface="Century Schoolbook"/>
              <a:sym typeface="Century Schoolbook"/>
            </a:endParaRPr>
          </a:p>
        </p:txBody>
      </p:sp>
      <p:sp>
        <p:nvSpPr>
          <p:cNvPr id="290" name="Google Shape;290;p34"/>
          <p:cNvSpPr txBox="1"/>
          <p:nvPr/>
        </p:nvSpPr>
        <p:spPr>
          <a:xfrm>
            <a:off x="3214254" y="547438"/>
            <a:ext cx="228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Schoolbook"/>
                <a:ea typeface="Century Schoolbook"/>
                <a:cs typeface="Century Schoolbook"/>
                <a:sym typeface="Century Schoolbook"/>
              </a:rPr>
              <a:t>Communication</a:t>
            </a:r>
            <a:endParaRPr sz="1800">
              <a:solidFill>
                <a:schemeClr val="dk1"/>
              </a:solidFill>
              <a:latin typeface="Century Schoolbook"/>
              <a:ea typeface="Century Schoolbook"/>
              <a:cs typeface="Century Schoolbook"/>
              <a:sym typeface="Century Schoolbook"/>
            </a:endParaRPr>
          </a:p>
        </p:txBody>
      </p:sp>
      <p:sp>
        <p:nvSpPr>
          <p:cNvPr id="291" name="Google Shape;291;p34"/>
          <p:cNvSpPr txBox="1"/>
          <p:nvPr/>
        </p:nvSpPr>
        <p:spPr>
          <a:xfrm>
            <a:off x="3172691" y="1447800"/>
            <a:ext cx="2286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Century Schoolbook"/>
                <a:ea typeface="Century Schoolbook"/>
                <a:cs typeface="Century Schoolbook"/>
                <a:sym typeface="Century Schoolbook"/>
              </a:rPr>
              <a:t>Planning</a:t>
            </a:r>
            <a:endParaRPr sz="1800" dirty="0">
              <a:solidFill>
                <a:schemeClr val="dk1"/>
              </a:solidFill>
              <a:latin typeface="Century Schoolbook"/>
              <a:ea typeface="Century Schoolbook"/>
              <a:cs typeface="Century Schoolbook"/>
              <a:sym typeface="Century Schoolbook"/>
            </a:endParaRPr>
          </a:p>
        </p:txBody>
      </p:sp>
      <p:sp>
        <p:nvSpPr>
          <p:cNvPr id="292" name="Google Shape;292;p34"/>
          <p:cNvSpPr txBox="1"/>
          <p:nvPr/>
        </p:nvSpPr>
        <p:spPr>
          <a:xfrm>
            <a:off x="3172691" y="2396653"/>
            <a:ext cx="2286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entury Schoolbook"/>
                <a:ea typeface="Century Schoolbook"/>
                <a:cs typeface="Century Schoolbook"/>
                <a:sym typeface="Century Schoolbook"/>
              </a:rPr>
              <a:t>Modeling</a:t>
            </a:r>
            <a:endParaRPr sz="1800">
              <a:solidFill>
                <a:schemeClr val="dk1"/>
              </a:solidFill>
              <a:latin typeface="Century Schoolbook"/>
              <a:ea typeface="Century Schoolbook"/>
              <a:cs typeface="Century Schoolbook"/>
              <a:sym typeface="Century Schoolbook"/>
            </a:endParaRPr>
          </a:p>
        </p:txBody>
      </p:sp>
      <p:sp>
        <p:nvSpPr>
          <p:cNvPr id="293" name="Google Shape;293;p34"/>
          <p:cNvSpPr txBox="1"/>
          <p:nvPr/>
        </p:nvSpPr>
        <p:spPr>
          <a:xfrm>
            <a:off x="3221182" y="3291364"/>
            <a:ext cx="2286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entury Schoolbook"/>
                <a:ea typeface="Century Schoolbook"/>
                <a:cs typeface="Century Schoolbook"/>
                <a:sym typeface="Century Schoolbook"/>
              </a:rPr>
              <a:t>Construction</a:t>
            </a:r>
            <a:endParaRPr sz="1800">
              <a:solidFill>
                <a:schemeClr val="dk1"/>
              </a:solidFill>
              <a:latin typeface="Century Schoolbook"/>
              <a:ea typeface="Century Schoolbook"/>
              <a:cs typeface="Century Schoolbook"/>
              <a:sym typeface="Century Schoolbook"/>
            </a:endParaRPr>
          </a:p>
        </p:txBody>
      </p:sp>
      <p:sp>
        <p:nvSpPr>
          <p:cNvPr id="294" name="Google Shape;294;p34"/>
          <p:cNvSpPr txBox="1"/>
          <p:nvPr/>
        </p:nvSpPr>
        <p:spPr>
          <a:xfrm>
            <a:off x="3127664" y="4194096"/>
            <a:ext cx="2286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entury Schoolbook"/>
                <a:ea typeface="Century Schoolbook"/>
                <a:cs typeface="Century Schoolbook"/>
                <a:sym typeface="Century Schoolbook"/>
              </a:rPr>
              <a:t>Deployment</a:t>
            </a:r>
            <a:endParaRPr sz="1800">
              <a:solidFill>
                <a:schemeClr val="dk1"/>
              </a:solidFill>
              <a:latin typeface="Century Schoolbook"/>
              <a:ea typeface="Century Schoolbook"/>
              <a:cs typeface="Century Schoolbook"/>
              <a:sym typeface="Century Schoolbook"/>
            </a:endParaRPr>
          </a:p>
        </p:txBody>
      </p:sp>
      <p:cxnSp>
        <p:nvCxnSpPr>
          <p:cNvPr id="295" name="Google Shape;295;p34"/>
          <p:cNvCxnSpPr>
            <a:stCxn id="285" idx="2"/>
            <a:endCxn id="286" idx="0"/>
          </p:cNvCxnSpPr>
          <p:nvPr/>
        </p:nvCxnSpPr>
        <p:spPr>
          <a:xfrm>
            <a:off x="4315691" y="990600"/>
            <a:ext cx="20700" cy="369300"/>
          </a:xfrm>
          <a:prstGeom prst="straightConnector1">
            <a:avLst/>
          </a:prstGeom>
          <a:noFill/>
          <a:ln w="12700" cap="flat" cmpd="sng">
            <a:solidFill>
              <a:srgbClr val="FF6803"/>
            </a:solidFill>
            <a:prstDash val="solid"/>
            <a:round/>
            <a:headEnd type="none" w="sm" len="sm"/>
            <a:tailEnd type="stealth" w="med" len="med"/>
          </a:ln>
        </p:spPr>
      </p:cxnSp>
      <p:cxnSp>
        <p:nvCxnSpPr>
          <p:cNvPr id="296" name="Google Shape;296;p34"/>
          <p:cNvCxnSpPr/>
          <p:nvPr/>
        </p:nvCxnSpPr>
        <p:spPr>
          <a:xfrm>
            <a:off x="4315691" y="1842471"/>
            <a:ext cx="20782" cy="369332"/>
          </a:xfrm>
          <a:prstGeom prst="straightConnector1">
            <a:avLst/>
          </a:prstGeom>
          <a:noFill/>
          <a:ln w="12700" cap="flat" cmpd="sng">
            <a:solidFill>
              <a:srgbClr val="FF6803"/>
            </a:solidFill>
            <a:prstDash val="solid"/>
            <a:round/>
            <a:headEnd type="none" w="sm" len="sm"/>
            <a:tailEnd type="stealth" w="med" len="med"/>
          </a:ln>
        </p:spPr>
      </p:cxnSp>
      <p:cxnSp>
        <p:nvCxnSpPr>
          <p:cNvPr id="297" name="Google Shape;297;p34"/>
          <p:cNvCxnSpPr/>
          <p:nvPr/>
        </p:nvCxnSpPr>
        <p:spPr>
          <a:xfrm>
            <a:off x="4281055" y="2765985"/>
            <a:ext cx="20782" cy="369332"/>
          </a:xfrm>
          <a:prstGeom prst="straightConnector1">
            <a:avLst/>
          </a:prstGeom>
          <a:noFill/>
          <a:ln w="12700" cap="flat" cmpd="sng">
            <a:solidFill>
              <a:srgbClr val="FF6803"/>
            </a:solidFill>
            <a:prstDash val="solid"/>
            <a:round/>
            <a:headEnd type="none" w="sm" len="sm"/>
            <a:tailEnd type="stealth" w="med" len="med"/>
          </a:ln>
        </p:spPr>
      </p:cxnSp>
      <p:cxnSp>
        <p:nvCxnSpPr>
          <p:cNvPr id="298" name="Google Shape;298;p34"/>
          <p:cNvCxnSpPr/>
          <p:nvPr/>
        </p:nvCxnSpPr>
        <p:spPr>
          <a:xfrm>
            <a:off x="4270664" y="3742730"/>
            <a:ext cx="20782" cy="369332"/>
          </a:xfrm>
          <a:prstGeom prst="straightConnector1">
            <a:avLst/>
          </a:prstGeom>
          <a:noFill/>
          <a:ln w="12700" cap="flat" cmpd="sng">
            <a:solidFill>
              <a:srgbClr val="FF6803"/>
            </a:solidFill>
            <a:prstDash val="solid"/>
            <a:round/>
            <a:headEnd type="none" w="sm" len="sm"/>
            <a:tailEnd type="stealth" w="med" len="med"/>
          </a:ln>
        </p:spPr>
      </p:cxnSp>
      <p:sp>
        <p:nvSpPr>
          <p:cNvPr id="299" name="Google Shape;299;p34"/>
          <p:cNvSpPr txBox="1"/>
          <p:nvPr/>
        </p:nvSpPr>
        <p:spPr>
          <a:xfrm>
            <a:off x="6477000" y="916770"/>
            <a:ext cx="1828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Schoolbook"/>
                <a:ea typeface="Century Schoolbook"/>
                <a:cs typeface="Century Schoolbook"/>
                <a:sym typeface="Century Schoolbook"/>
              </a:rPr>
              <a:t>Phases of software model </a:t>
            </a:r>
            <a:endParaRPr sz="1800">
              <a:solidFill>
                <a:schemeClr val="dk1"/>
              </a:solidFill>
              <a:latin typeface="Century Schoolbook"/>
              <a:ea typeface="Century Schoolbook"/>
              <a:cs typeface="Century Schoolbook"/>
              <a:sym typeface="Century Schoolbook"/>
            </a:endParaRPr>
          </a:p>
        </p:txBody>
      </p:sp>
    </p:spTree>
    <p:extLst>
      <p:ext uri="{BB962C8B-B14F-4D97-AF65-F5344CB8AC3E}">
        <p14:creationId xmlns:p14="http://schemas.microsoft.com/office/powerpoint/2010/main" val="2380779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5"/>
          <p:cNvSpPr txBox="1">
            <a:spLocks noGrp="1"/>
          </p:cNvSpPr>
          <p:nvPr>
            <p:ph type="body" idx="1"/>
          </p:nvPr>
        </p:nvSpPr>
        <p:spPr>
          <a:xfrm>
            <a:off x="381000" y="457200"/>
            <a:ext cx="5638800" cy="6172200"/>
          </a:xfrm>
          <a:prstGeom prst="rect">
            <a:avLst/>
          </a:prstGeom>
          <a:noFill/>
          <a:ln>
            <a:noFill/>
          </a:ln>
        </p:spPr>
        <p:txBody>
          <a:bodyPr spcFirstLastPara="1" wrap="square" lIns="91425" tIns="45700" rIns="91425" bIns="45700" anchor="t" anchorCtr="0">
            <a:noAutofit/>
          </a:bodyPr>
          <a:lstStyle/>
          <a:p>
            <a:pPr marL="68580" lvl="0" indent="0" algn="l" rtl="0">
              <a:spcBef>
                <a:spcPts val="0"/>
              </a:spcBef>
              <a:spcAft>
                <a:spcPts val="0"/>
              </a:spcAft>
              <a:buSzPts val="1400"/>
              <a:buNone/>
            </a:pPr>
            <a:r>
              <a:rPr lang="en-US" sz="2000" b="1" dirty="0">
                <a:latin typeface="Times New Roman"/>
                <a:ea typeface="Times New Roman"/>
                <a:cs typeface="Times New Roman"/>
                <a:sym typeface="Times New Roman"/>
              </a:rPr>
              <a:t>1.  Communication:</a:t>
            </a:r>
            <a:r>
              <a:rPr lang="en-US" sz="2000" dirty="0">
                <a:latin typeface="Times New Roman"/>
                <a:ea typeface="Times New Roman"/>
                <a:cs typeface="Times New Roman"/>
                <a:sym typeface="Times New Roman"/>
              </a:rPr>
              <a:t> The software development starts with the communication between customer and developer.</a:t>
            </a:r>
            <a:br>
              <a:rPr lang="en-US" sz="2000" dirty="0">
                <a:latin typeface="Times New Roman"/>
                <a:ea typeface="Times New Roman"/>
                <a:cs typeface="Times New Roman"/>
                <a:sym typeface="Times New Roman"/>
              </a:rPr>
            </a:br>
            <a:r>
              <a:rPr lang="en-US" sz="2000" dirty="0">
                <a:latin typeface="Times New Roman"/>
                <a:ea typeface="Times New Roman"/>
                <a:cs typeface="Times New Roman"/>
                <a:sym typeface="Times New Roman"/>
              </a:rPr>
              <a:t/>
            </a:r>
            <a:br>
              <a:rPr lang="en-US" sz="2000" dirty="0">
                <a:latin typeface="Times New Roman"/>
                <a:ea typeface="Times New Roman"/>
                <a:cs typeface="Times New Roman"/>
                <a:sym typeface="Times New Roman"/>
              </a:rPr>
            </a:br>
            <a:r>
              <a:rPr lang="en-US" sz="2000" b="1" dirty="0">
                <a:latin typeface="Times New Roman"/>
                <a:ea typeface="Times New Roman"/>
                <a:cs typeface="Times New Roman"/>
                <a:sym typeface="Times New Roman"/>
              </a:rPr>
              <a:t>2. Planning:</a:t>
            </a:r>
            <a:r>
              <a:rPr lang="en-US" sz="2000" dirty="0">
                <a:latin typeface="Times New Roman"/>
                <a:ea typeface="Times New Roman"/>
                <a:cs typeface="Times New Roman"/>
                <a:sym typeface="Times New Roman"/>
              </a:rPr>
              <a:t> It consists of complete estimation, scheduling for project development and tracking.</a:t>
            </a:r>
            <a:br>
              <a:rPr lang="en-US" sz="2000" dirty="0">
                <a:latin typeface="Times New Roman"/>
                <a:ea typeface="Times New Roman"/>
                <a:cs typeface="Times New Roman"/>
                <a:sym typeface="Times New Roman"/>
              </a:rPr>
            </a:br>
            <a:r>
              <a:rPr lang="en-US" sz="2000" dirty="0">
                <a:latin typeface="Times New Roman"/>
                <a:ea typeface="Times New Roman"/>
                <a:cs typeface="Times New Roman"/>
                <a:sym typeface="Times New Roman"/>
              </a:rPr>
              <a:t/>
            </a:r>
            <a:br>
              <a:rPr lang="en-US" sz="2000" dirty="0">
                <a:latin typeface="Times New Roman"/>
                <a:ea typeface="Times New Roman"/>
                <a:cs typeface="Times New Roman"/>
                <a:sym typeface="Times New Roman"/>
              </a:rPr>
            </a:br>
            <a:r>
              <a:rPr lang="en-US" sz="2000" b="1" dirty="0">
                <a:latin typeface="Times New Roman"/>
                <a:ea typeface="Times New Roman"/>
                <a:cs typeface="Times New Roman"/>
                <a:sym typeface="Times New Roman"/>
              </a:rPr>
              <a:t>3. Modeling: </a:t>
            </a:r>
            <a:r>
              <a:rPr lang="en-US" sz="2000" dirty="0">
                <a:latin typeface="Times New Roman"/>
                <a:ea typeface="Times New Roman"/>
                <a:cs typeface="Times New Roman"/>
                <a:sym typeface="Times New Roman"/>
              </a:rPr>
              <a:t>Modeling consists of complete requirement analysis and the design of the project like algorithm, flowchart etc. </a:t>
            </a:r>
            <a:endParaRPr sz="2000" dirty="0">
              <a:latin typeface="Times New Roman"/>
              <a:ea typeface="Times New Roman"/>
              <a:cs typeface="Times New Roman"/>
              <a:sym typeface="Times New Roman"/>
            </a:endParaRPr>
          </a:p>
          <a:p>
            <a:pPr marL="0" lvl="0" indent="0" algn="l" rtl="0">
              <a:spcBef>
                <a:spcPts val="600"/>
              </a:spcBef>
              <a:spcAft>
                <a:spcPts val="0"/>
              </a:spcAft>
              <a:buSzPts val="1400"/>
              <a:buNone/>
            </a:pPr>
            <a:r>
              <a:rPr lang="en-US" sz="2000" b="1" dirty="0">
                <a:latin typeface="Times New Roman"/>
                <a:ea typeface="Times New Roman"/>
                <a:cs typeface="Times New Roman"/>
                <a:sym typeface="Times New Roman"/>
              </a:rPr>
              <a:t>4. Construction: </a:t>
            </a:r>
            <a:r>
              <a:rPr lang="en-US" sz="2000" dirty="0">
                <a:latin typeface="Times New Roman"/>
                <a:ea typeface="Times New Roman"/>
                <a:cs typeface="Times New Roman"/>
                <a:sym typeface="Times New Roman"/>
              </a:rPr>
              <a:t>Construction consists of code generation and the testing part..</a:t>
            </a:r>
            <a:endParaRPr sz="2000" dirty="0">
              <a:latin typeface="Times New Roman"/>
              <a:ea typeface="Times New Roman"/>
              <a:cs typeface="Times New Roman"/>
              <a:sym typeface="Times New Roman"/>
            </a:endParaRPr>
          </a:p>
          <a:p>
            <a:pPr marL="0" lvl="0" indent="0" algn="l" rtl="0">
              <a:spcBef>
                <a:spcPts val="600"/>
              </a:spcBef>
              <a:spcAft>
                <a:spcPts val="0"/>
              </a:spcAft>
              <a:buSzPts val="1400"/>
              <a:buNone/>
            </a:pPr>
            <a:r>
              <a:rPr lang="en-US" sz="2000" b="1" dirty="0">
                <a:latin typeface="Times New Roman"/>
                <a:ea typeface="Times New Roman"/>
                <a:cs typeface="Times New Roman"/>
                <a:sym typeface="Times New Roman"/>
              </a:rPr>
              <a:t>5. Deployment : </a:t>
            </a:r>
            <a:r>
              <a:rPr lang="en-US" sz="2000" dirty="0">
                <a:latin typeface="Times New Roman"/>
                <a:ea typeface="Times New Roman"/>
                <a:cs typeface="Times New Roman"/>
                <a:sym typeface="Times New Roman"/>
              </a:rPr>
              <a:t>Deployment step consists of delivering the product to the customer and take feedback from them. </a:t>
            </a:r>
            <a:endParaRPr sz="2000" dirty="0">
              <a:latin typeface="Times New Roman"/>
              <a:ea typeface="Times New Roman"/>
              <a:cs typeface="Times New Roman"/>
              <a:sym typeface="Times New Roman"/>
            </a:endParaRPr>
          </a:p>
        </p:txBody>
      </p:sp>
      <p:pic>
        <p:nvPicPr>
          <p:cNvPr id="306" name="Google Shape;306;p35"/>
          <p:cNvPicPr preferRelativeResize="0"/>
          <p:nvPr/>
        </p:nvPicPr>
        <p:blipFill rotWithShape="1">
          <a:blip r:embed="rId3">
            <a:alphaModFix/>
          </a:blip>
          <a:srcRect/>
          <a:stretch/>
        </p:blipFill>
        <p:spPr>
          <a:xfrm>
            <a:off x="5902470" y="290945"/>
            <a:ext cx="2619375" cy="871537"/>
          </a:xfrm>
          <a:prstGeom prst="rect">
            <a:avLst/>
          </a:prstGeom>
          <a:noFill/>
          <a:ln>
            <a:noFill/>
          </a:ln>
        </p:spPr>
      </p:pic>
      <p:pic>
        <p:nvPicPr>
          <p:cNvPr id="307" name="Google Shape;307;p35"/>
          <p:cNvPicPr preferRelativeResize="0"/>
          <p:nvPr/>
        </p:nvPicPr>
        <p:blipFill rotWithShape="1">
          <a:blip r:embed="rId4">
            <a:alphaModFix/>
          </a:blip>
          <a:srcRect/>
          <a:stretch/>
        </p:blipFill>
        <p:spPr>
          <a:xfrm>
            <a:off x="5759595" y="1619682"/>
            <a:ext cx="2762250" cy="828675"/>
          </a:xfrm>
          <a:prstGeom prst="rect">
            <a:avLst/>
          </a:prstGeom>
          <a:noFill/>
          <a:ln>
            <a:noFill/>
          </a:ln>
        </p:spPr>
      </p:pic>
      <p:pic>
        <p:nvPicPr>
          <p:cNvPr id="308" name="Google Shape;308;p35"/>
          <p:cNvPicPr preferRelativeResize="0"/>
          <p:nvPr/>
        </p:nvPicPr>
        <p:blipFill rotWithShape="1">
          <a:blip r:embed="rId5">
            <a:alphaModFix/>
          </a:blip>
          <a:srcRect/>
          <a:stretch/>
        </p:blipFill>
        <p:spPr>
          <a:xfrm>
            <a:off x="6078682" y="2590800"/>
            <a:ext cx="2124075" cy="1361643"/>
          </a:xfrm>
          <a:prstGeom prst="rect">
            <a:avLst/>
          </a:prstGeom>
          <a:noFill/>
          <a:ln>
            <a:noFill/>
          </a:ln>
        </p:spPr>
      </p:pic>
      <p:pic>
        <p:nvPicPr>
          <p:cNvPr id="309" name="Google Shape;309;p35"/>
          <p:cNvPicPr preferRelativeResize="0"/>
          <p:nvPr/>
        </p:nvPicPr>
        <p:blipFill rotWithShape="1">
          <a:blip r:embed="rId6">
            <a:alphaModFix/>
          </a:blip>
          <a:srcRect/>
          <a:stretch/>
        </p:blipFill>
        <p:spPr>
          <a:xfrm>
            <a:off x="5607195" y="3810000"/>
            <a:ext cx="2914650" cy="1571625"/>
          </a:xfrm>
          <a:prstGeom prst="rect">
            <a:avLst/>
          </a:prstGeom>
          <a:noFill/>
          <a:ln>
            <a:noFill/>
          </a:ln>
        </p:spPr>
      </p:pic>
      <p:pic>
        <p:nvPicPr>
          <p:cNvPr id="310" name="Google Shape;310;p35"/>
          <p:cNvPicPr preferRelativeResize="0"/>
          <p:nvPr/>
        </p:nvPicPr>
        <p:blipFill rotWithShape="1">
          <a:blip r:embed="rId7">
            <a:alphaModFix/>
          </a:blip>
          <a:srcRect/>
          <a:stretch/>
        </p:blipFill>
        <p:spPr>
          <a:xfrm>
            <a:off x="1752600" y="5181600"/>
            <a:ext cx="3343275" cy="1371600"/>
          </a:xfrm>
          <a:prstGeom prst="rect">
            <a:avLst/>
          </a:prstGeom>
          <a:noFill/>
          <a:ln>
            <a:noFill/>
          </a:ln>
        </p:spPr>
      </p:pic>
    </p:spTree>
    <p:extLst>
      <p:ext uri="{BB962C8B-B14F-4D97-AF65-F5344CB8AC3E}">
        <p14:creationId xmlns:p14="http://schemas.microsoft.com/office/powerpoint/2010/main" val="2986185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85800"/>
            <a:ext cx="7467600" cy="1143000"/>
          </a:xfrm>
        </p:spPr>
        <p:txBody>
          <a:bodyPr>
            <a:normAutofit fontScale="90000"/>
          </a:bodyPr>
          <a:lstStyle/>
          <a:p>
            <a:r>
              <a:rPr lang="en-US" b="1" dirty="0"/>
              <a:t>OOAD In The SDLC</a:t>
            </a:r>
            <a:br>
              <a:rPr lang="en-US" b="1" dirty="0"/>
            </a:br>
            <a:r>
              <a:rPr lang="en-US" dirty="0"/>
              <a:t/>
            </a:r>
            <a:br>
              <a:rPr lang="en-US" dirty="0"/>
            </a:br>
            <a:endParaRPr lang="en-US" dirty="0"/>
          </a:p>
        </p:txBody>
      </p:sp>
      <p:sp>
        <p:nvSpPr>
          <p:cNvPr id="3" name="Content Placeholder 2"/>
          <p:cNvSpPr>
            <a:spLocks noGrp="1"/>
          </p:cNvSpPr>
          <p:nvPr>
            <p:ph sz="half" idx="1"/>
          </p:nvPr>
        </p:nvSpPr>
        <p:spPr>
          <a:xfrm>
            <a:off x="228600" y="1212850"/>
            <a:ext cx="8458200" cy="1454150"/>
          </a:xfrm>
        </p:spPr>
        <p:txBody>
          <a:bodyPr>
            <a:normAutofit lnSpcReduction="10000"/>
          </a:bodyPr>
          <a:lstStyle/>
          <a:p>
            <a:pPr algn="just"/>
            <a:r>
              <a:rPr lang="en-US" dirty="0" smtClean="0"/>
              <a:t>The </a:t>
            </a:r>
            <a:r>
              <a:rPr lang="en-US" dirty="0"/>
              <a:t>software life cycle is typically divided up into stages going from abstract descriptions of the problem to designs then to code and testing and finally to deployment</a:t>
            </a:r>
            <a:r>
              <a:rPr lang="en-US" dirty="0" smtClean="0"/>
              <a:t>.</a:t>
            </a:r>
            <a:endParaRPr lang="en-US" dirty="0"/>
          </a:p>
        </p:txBody>
      </p:sp>
      <p:pic>
        <p:nvPicPr>
          <p:cNvPr id="6" name="Content Placeholder 5" descr="ooad image 1"/>
          <p:cNvPicPr>
            <a:picLocks noGrp="1" noChangeAspect="1"/>
          </p:cNvPicPr>
          <p:nvPr>
            <p:ph sz="half" idx="2"/>
          </p:nvPr>
        </p:nvPicPr>
        <p:blipFill>
          <a:blip r:embed="rId3"/>
          <a:stretch>
            <a:fillRect/>
          </a:stretch>
        </p:blipFill>
        <p:spPr>
          <a:xfrm>
            <a:off x="2743200" y="2667000"/>
            <a:ext cx="3279458" cy="3962400"/>
          </a:xfrm>
          <a:prstGeom prst="rect">
            <a:avLst/>
          </a:prstGeom>
        </p:spPr>
      </p:pic>
    </p:spTree>
    <p:extLst>
      <p:ext uri="{BB962C8B-B14F-4D97-AF65-F5344CB8AC3E}">
        <p14:creationId xmlns:p14="http://schemas.microsoft.com/office/powerpoint/2010/main" val="1341985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685800"/>
            <a:ext cx="7467600" cy="1143000"/>
          </a:xfrm>
        </p:spPr>
        <p:txBody>
          <a:bodyPr>
            <a:normAutofit fontScale="90000"/>
          </a:bodyPr>
          <a:lstStyle/>
          <a:p>
            <a:r>
              <a:rPr lang="en-US" dirty="0">
                <a:sym typeface="+mn-ea"/>
              </a:rPr>
              <a:t>Object-Oriented Analysis And Design (OOAD)</a:t>
            </a:r>
            <a:br>
              <a:rPr lang="en-US" dirty="0">
                <a:sym typeface="+mn-ea"/>
              </a:rPr>
            </a:br>
            <a:r>
              <a:rPr lang="en-US" dirty="0"/>
              <a:t/>
            </a:r>
            <a:br>
              <a:rPr lang="en-US" dirty="0"/>
            </a:br>
            <a:endParaRPr lang="en-US" dirty="0"/>
          </a:p>
        </p:txBody>
      </p:sp>
      <p:sp>
        <p:nvSpPr>
          <p:cNvPr id="6" name="Content Placeholder 5"/>
          <p:cNvSpPr>
            <a:spLocks noGrp="1"/>
          </p:cNvSpPr>
          <p:nvPr>
            <p:ph idx="1"/>
          </p:nvPr>
        </p:nvSpPr>
        <p:spPr>
          <a:xfrm>
            <a:off x="628650" y="1303020"/>
            <a:ext cx="7886700" cy="4874260"/>
          </a:xfrm>
        </p:spPr>
        <p:txBody>
          <a:bodyPr>
            <a:normAutofit fontScale="80000" lnSpcReduction="10000"/>
          </a:bodyPr>
          <a:lstStyle/>
          <a:p>
            <a:pPr algn="just"/>
            <a:r>
              <a:rPr lang="en-US" dirty="0"/>
              <a:t>In analysis developers work with users and domain experts to define what the system is supposed to do. Implementation details are supposed to be mostly or totally ignored at this phase.</a:t>
            </a:r>
          </a:p>
          <a:p>
            <a:pPr algn="just"/>
            <a:r>
              <a:rPr lang="en-US" dirty="0"/>
              <a:t>The goal of the analysis phase is to create a model of the system regardless of constraints such as appropriate technology. This is typically done via use cases and abstract definition of the most important objects using conceptual model.</a:t>
            </a:r>
          </a:p>
          <a:p>
            <a:pPr algn="just"/>
            <a:r>
              <a:rPr lang="en-US" dirty="0"/>
              <a:t>The design phase refines the analysis model and applies the needed technology and other implementation constrains.</a:t>
            </a:r>
          </a:p>
          <a:p>
            <a:pPr algn="just"/>
            <a:r>
              <a:rPr lang="en-US" dirty="0"/>
              <a:t>It focuses on describing the objects, their attributes, behavior, and interactions. The design model should have all the details required so that programmers can implement the design in code.</a:t>
            </a:r>
          </a:p>
          <a:p>
            <a:pPr algn="just"/>
            <a:r>
              <a:rPr lang="en-US" dirty="0"/>
              <a:t>They’re best conducted in an iterative and incremental software methodologies. So, the activities of OOAD and the developed models aren’t done once, we will revisit and refine these steps continually.</a:t>
            </a:r>
          </a:p>
        </p:txBody>
      </p:sp>
    </p:spTree>
    <p:extLst>
      <p:ext uri="{BB962C8B-B14F-4D97-AF65-F5344CB8AC3E}">
        <p14:creationId xmlns:p14="http://schemas.microsoft.com/office/powerpoint/2010/main" val="2996467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UNIT- 1</a:t>
            </a:r>
            <a:endParaRPr lang="en-US" dirty="0"/>
          </a:p>
        </p:txBody>
      </p:sp>
      <p:sp>
        <p:nvSpPr>
          <p:cNvPr id="3" name="Content Placeholder 2"/>
          <p:cNvSpPr>
            <a:spLocks noGrp="1"/>
          </p:cNvSpPr>
          <p:nvPr>
            <p:ph sz="quarter" idx="1"/>
          </p:nvPr>
        </p:nvSpPr>
        <p:spPr>
          <a:xfrm>
            <a:off x="457200" y="1600200"/>
            <a:ext cx="8229600" cy="5105400"/>
          </a:xfrm>
        </p:spPr>
        <p:txBody>
          <a:bodyPr/>
          <a:lstStyle/>
          <a:p>
            <a:pPr marL="0" indent="0" algn="just">
              <a:buNone/>
            </a:pPr>
            <a:r>
              <a:rPr lang="en-US" dirty="0"/>
              <a:t>Structure of Complex Systems, Object Oriented Development Methods, Characteristics of Objects, Fundamental Concepts of Object orientation, UML- Overview, RUP and its Phases </a:t>
            </a:r>
          </a:p>
        </p:txBody>
      </p:sp>
    </p:spTree>
    <p:extLst>
      <p:ext uri="{BB962C8B-B14F-4D97-AF65-F5344CB8AC3E}">
        <p14:creationId xmlns:p14="http://schemas.microsoft.com/office/powerpoint/2010/main" val="2816135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Object-Oriented Analysis</a:t>
            </a:r>
          </a:p>
        </p:txBody>
      </p:sp>
      <p:sp>
        <p:nvSpPr>
          <p:cNvPr id="3" name="Content Placeholder 2"/>
          <p:cNvSpPr>
            <a:spLocks noGrp="1"/>
          </p:cNvSpPr>
          <p:nvPr>
            <p:ph idx="1"/>
          </p:nvPr>
        </p:nvSpPr>
        <p:spPr/>
        <p:txBody>
          <a:bodyPr>
            <a:normAutofit/>
          </a:bodyPr>
          <a:lstStyle/>
          <a:p>
            <a:pPr marL="0" indent="0" algn="just">
              <a:buNone/>
            </a:pPr>
            <a:r>
              <a:rPr lang="en-US" dirty="0"/>
              <a:t>In the object-oriented analysis, we …</a:t>
            </a:r>
          </a:p>
          <a:p>
            <a:pPr algn="just"/>
            <a:r>
              <a:rPr lang="en-US" b="1" dirty="0"/>
              <a:t>Elicit requirements</a:t>
            </a:r>
            <a:r>
              <a:rPr lang="en-US" dirty="0"/>
              <a:t>: Define what does the software need to do, and what’s the problem the software trying to solve.</a:t>
            </a:r>
          </a:p>
          <a:p>
            <a:pPr algn="just"/>
            <a:r>
              <a:rPr lang="en-US" b="1" dirty="0"/>
              <a:t>Specify requirements</a:t>
            </a:r>
            <a:r>
              <a:rPr lang="en-US" dirty="0"/>
              <a:t>: Describe the requirements, usually, using use cases (and scenarios) or user stories.</a:t>
            </a:r>
          </a:p>
          <a:p>
            <a:pPr algn="just"/>
            <a:r>
              <a:rPr lang="en-US" b="1" dirty="0"/>
              <a:t>Conceptual model</a:t>
            </a:r>
            <a:r>
              <a:rPr lang="en-US" dirty="0"/>
              <a:t>: Identify the important objects, refine them, and define their relationships and behavior and draw them in a simple diagram</a:t>
            </a:r>
            <a:r>
              <a:rPr lang="en-US" dirty="0" smtClean="0"/>
              <a:t>.</a:t>
            </a:r>
            <a:endParaRPr lang="en-US" dirty="0"/>
          </a:p>
        </p:txBody>
      </p:sp>
    </p:spTree>
    <p:extLst>
      <p:ext uri="{BB962C8B-B14F-4D97-AF65-F5344CB8AC3E}">
        <p14:creationId xmlns:p14="http://schemas.microsoft.com/office/powerpoint/2010/main" val="3479948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Object-Oriented Design</a:t>
            </a:r>
          </a:p>
        </p:txBody>
      </p:sp>
      <p:sp>
        <p:nvSpPr>
          <p:cNvPr id="3" name="Content Placeholder 2"/>
          <p:cNvSpPr>
            <a:spLocks noGrp="1"/>
          </p:cNvSpPr>
          <p:nvPr>
            <p:ph idx="1"/>
          </p:nvPr>
        </p:nvSpPr>
        <p:spPr>
          <a:xfrm>
            <a:off x="457200" y="1600200"/>
            <a:ext cx="7848600" cy="4873752"/>
          </a:xfrm>
        </p:spPr>
        <p:txBody>
          <a:bodyPr>
            <a:normAutofit/>
          </a:bodyPr>
          <a:lstStyle/>
          <a:p>
            <a:pPr algn="just"/>
            <a:r>
              <a:rPr lang="en-US" dirty="0"/>
              <a:t>The analysis phase identifies the objects, their relationship, and behavior using the conceptual model (an abstract definition for the objects).</a:t>
            </a:r>
          </a:p>
          <a:p>
            <a:pPr algn="just"/>
            <a:r>
              <a:rPr lang="en-US" dirty="0"/>
              <a:t>While in design phase, we describe these objects (by creating class diagram from conceptual diagram — usually mapping conceptual model to class diagram), their attributes, behavior, and interactions.</a:t>
            </a:r>
          </a:p>
          <a:p>
            <a:pPr algn="just"/>
            <a:r>
              <a:rPr lang="en-US" dirty="0" smtClean="0"/>
              <a:t>The </a:t>
            </a:r>
            <a:r>
              <a:rPr lang="en-US" dirty="0"/>
              <a:t>input for object-oriented design is provided by the output of object-oriented analysis. But, analysis and design may occur in parallel, and the results of one activity can be used by the other.</a:t>
            </a:r>
          </a:p>
        </p:txBody>
      </p:sp>
    </p:spTree>
    <p:extLst>
      <p:ext uri="{BB962C8B-B14F-4D97-AF65-F5344CB8AC3E}">
        <p14:creationId xmlns:p14="http://schemas.microsoft.com/office/powerpoint/2010/main" val="876809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 the object-oriented design, we …</a:t>
            </a:r>
          </a:p>
        </p:txBody>
      </p:sp>
      <p:sp>
        <p:nvSpPr>
          <p:cNvPr id="3" name="Content Placeholder 2"/>
          <p:cNvSpPr>
            <a:spLocks noGrp="1"/>
          </p:cNvSpPr>
          <p:nvPr>
            <p:ph idx="1"/>
          </p:nvPr>
        </p:nvSpPr>
        <p:spPr>
          <a:xfrm>
            <a:off x="457200" y="1600200"/>
            <a:ext cx="8077200" cy="4873752"/>
          </a:xfrm>
        </p:spPr>
        <p:txBody>
          <a:bodyPr>
            <a:normAutofit/>
          </a:bodyPr>
          <a:lstStyle/>
          <a:p>
            <a:pPr algn="just"/>
            <a:r>
              <a:rPr lang="en-US" dirty="0"/>
              <a:t>Describe the classes and their relationships using class diagram.</a:t>
            </a:r>
          </a:p>
          <a:p>
            <a:pPr algn="just"/>
            <a:r>
              <a:rPr lang="en-US" dirty="0"/>
              <a:t>Describe the interaction between the objects using sequence diagram.</a:t>
            </a:r>
          </a:p>
          <a:p>
            <a:pPr algn="just"/>
            <a:r>
              <a:rPr lang="en-US" dirty="0"/>
              <a:t>Apply software design principles and design patterns.</a:t>
            </a:r>
          </a:p>
          <a:p>
            <a:pPr algn="just"/>
            <a:r>
              <a:rPr lang="en-US" dirty="0"/>
              <a:t>A class diagram gives a visual representation of the classes you need. And here is where you get to be really specific about object-oriented principles like inheritance and polymorphism.</a:t>
            </a:r>
          </a:p>
          <a:p>
            <a:pPr algn="just"/>
            <a:r>
              <a:rPr lang="en-US" dirty="0"/>
              <a:t>Describing the interactions between those objects lets you better understand the responsibilities of the different objects, the behaviors they need to have.</a:t>
            </a:r>
          </a:p>
        </p:txBody>
      </p:sp>
    </p:spTree>
    <p:extLst>
      <p:ext uri="{BB962C8B-B14F-4D97-AF65-F5344CB8AC3E}">
        <p14:creationId xmlns:p14="http://schemas.microsoft.com/office/powerpoint/2010/main" val="2847436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a:t>
            </a:r>
            <a:endParaRPr lang="en-US" dirty="0"/>
          </a:p>
        </p:txBody>
      </p:sp>
      <p:sp>
        <p:nvSpPr>
          <p:cNvPr id="3" name="Content Placeholder 2"/>
          <p:cNvSpPr>
            <a:spLocks noGrp="1"/>
          </p:cNvSpPr>
          <p:nvPr>
            <p:ph sz="quarter" idx="1"/>
          </p:nvPr>
        </p:nvSpPr>
        <p:spPr>
          <a:xfrm>
            <a:off x="457200" y="1600200"/>
            <a:ext cx="4953000" cy="5105400"/>
          </a:xfrm>
        </p:spPr>
        <p:txBody>
          <a:bodyPr>
            <a:normAutofit/>
          </a:bodyPr>
          <a:lstStyle/>
          <a:p>
            <a:pPr marL="342900" lvl="0" indent="-342900" algn="just">
              <a:spcBef>
                <a:spcPts val="0"/>
              </a:spcBef>
              <a:buSzPts val="1040"/>
              <a:buFont typeface="Noto Sans Symbols"/>
              <a:buChar char="■"/>
            </a:pPr>
            <a:r>
              <a:rPr lang="en-US" dirty="0">
                <a:solidFill>
                  <a:schemeClr val="dk1"/>
                </a:solidFill>
                <a:ea typeface="Arial"/>
                <a:cs typeface="Arial"/>
                <a:sym typeface="Arial"/>
              </a:rPr>
              <a:t>A group of things or parts that work together.</a:t>
            </a:r>
            <a:endParaRPr lang="en-US" dirty="0"/>
          </a:p>
          <a:p>
            <a:pPr marL="342900" lvl="0" indent="-342900" algn="just">
              <a:spcBef>
                <a:spcPts val="320"/>
              </a:spcBef>
              <a:buSzPts val="1040"/>
              <a:buFont typeface="Noto Sans Symbols"/>
              <a:buChar char="■"/>
            </a:pPr>
            <a:r>
              <a:rPr lang="en-US" dirty="0">
                <a:solidFill>
                  <a:schemeClr val="dk1"/>
                </a:solidFill>
                <a:ea typeface="Arial"/>
                <a:cs typeface="Arial"/>
                <a:sym typeface="Arial"/>
              </a:rPr>
              <a:t>A </a:t>
            </a:r>
            <a:r>
              <a:rPr lang="en-US" b="1" dirty="0">
                <a:solidFill>
                  <a:schemeClr val="dk1"/>
                </a:solidFill>
                <a:ea typeface="Arial"/>
                <a:cs typeface="Arial"/>
                <a:sym typeface="Arial"/>
              </a:rPr>
              <a:t>system</a:t>
            </a:r>
            <a:r>
              <a:rPr lang="en-US" dirty="0">
                <a:solidFill>
                  <a:schemeClr val="dk1"/>
                </a:solidFill>
                <a:ea typeface="Arial"/>
                <a:cs typeface="Arial"/>
                <a:sym typeface="Arial"/>
              </a:rPr>
              <a:t> is a group of interacting or interrelated elements that act according to a set of rules to form a unified whole.</a:t>
            </a:r>
            <a:endParaRPr lang="en-US" dirty="0"/>
          </a:p>
          <a:p>
            <a:pPr marL="342900" lvl="0" indent="-342900" algn="just">
              <a:spcBef>
                <a:spcPts val="320"/>
              </a:spcBef>
              <a:buSzPts val="1040"/>
              <a:buFont typeface="Noto Sans Symbols"/>
              <a:buChar char="■"/>
            </a:pPr>
            <a:r>
              <a:rPr lang="en-US" dirty="0">
                <a:solidFill>
                  <a:schemeClr val="dk1"/>
                </a:solidFill>
                <a:ea typeface="Arial"/>
                <a:cs typeface="Arial"/>
                <a:sym typeface="Arial"/>
              </a:rPr>
              <a:t>A system is a collection of elements or components that are organized for a common purpose. </a:t>
            </a:r>
          </a:p>
          <a:p>
            <a:pPr marL="342900" lvl="0" indent="-342900" algn="just">
              <a:spcBef>
                <a:spcPts val="320"/>
              </a:spcBef>
              <a:buSzPts val="1040"/>
              <a:buNone/>
            </a:pPr>
            <a:r>
              <a:rPr lang="en-US" dirty="0" smtClean="0">
                <a:solidFill>
                  <a:schemeClr val="dk1"/>
                </a:solidFill>
                <a:ea typeface="Arial"/>
                <a:cs typeface="Arial"/>
                <a:sym typeface="Arial"/>
              </a:rPr>
              <a:t>         </a:t>
            </a:r>
            <a:endParaRPr lang="en-US" dirty="0"/>
          </a:p>
        </p:txBody>
      </p:sp>
      <p:pic>
        <p:nvPicPr>
          <p:cNvPr id="4" name="Google Shape;114;p17"/>
          <p:cNvPicPr preferRelativeResize="0"/>
          <p:nvPr/>
        </p:nvPicPr>
        <p:blipFill rotWithShape="1">
          <a:blip r:embed="rId2">
            <a:alphaModFix/>
          </a:blip>
          <a:srcRect/>
          <a:stretch/>
        </p:blipFill>
        <p:spPr>
          <a:xfrm>
            <a:off x="5638800" y="1600200"/>
            <a:ext cx="2609850" cy="4572000"/>
          </a:xfrm>
          <a:prstGeom prst="rect">
            <a:avLst/>
          </a:prstGeom>
          <a:noFill/>
          <a:ln>
            <a:noFill/>
          </a:ln>
        </p:spPr>
      </p:pic>
    </p:spTree>
    <p:extLst>
      <p:ext uri="{BB962C8B-B14F-4D97-AF65-F5344CB8AC3E}">
        <p14:creationId xmlns:p14="http://schemas.microsoft.com/office/powerpoint/2010/main" val="824288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systems</a:t>
            </a:r>
            <a:endParaRPr lang="en-US" dirty="0"/>
          </a:p>
        </p:txBody>
      </p:sp>
      <p:sp>
        <p:nvSpPr>
          <p:cNvPr id="3" name="Content Placeholder 2"/>
          <p:cNvSpPr>
            <a:spLocks noGrp="1"/>
          </p:cNvSpPr>
          <p:nvPr>
            <p:ph sz="quarter" idx="1"/>
          </p:nvPr>
        </p:nvSpPr>
        <p:spPr/>
        <p:txBody>
          <a:bodyPr/>
          <a:lstStyle/>
          <a:p>
            <a:pPr marL="0" indent="0" algn="just">
              <a:buNone/>
            </a:pPr>
            <a:r>
              <a:rPr lang="en-US" dirty="0" smtClean="0"/>
              <a:t>Software </a:t>
            </a:r>
            <a:r>
              <a:rPr lang="en-US" dirty="0"/>
              <a:t>systems are not any different from other systems with respect to these characteristics. Thus, they are also embedded within some operational environment, and perform operations which are clearly defined and distinguished from the operations of other systems in this </a:t>
            </a:r>
            <a:r>
              <a:rPr lang="en-US" dirty="0" smtClean="0"/>
              <a:t>environment</a:t>
            </a:r>
          </a:p>
          <a:p>
            <a:pPr marL="0" indent="0" algn="just">
              <a:buNone/>
            </a:pPr>
            <a:endParaRPr lang="en-US" dirty="0"/>
          </a:p>
          <a:p>
            <a:pPr marL="342900" lvl="0" indent="-342900" algn="just">
              <a:spcBef>
                <a:spcPts val="320"/>
              </a:spcBef>
              <a:buSzPts val="1040"/>
              <a:buNone/>
            </a:pPr>
            <a:r>
              <a:rPr lang="en-US" dirty="0">
                <a:solidFill>
                  <a:schemeClr val="dk1"/>
                </a:solidFill>
                <a:ea typeface="Arial"/>
                <a:cs typeface="Arial"/>
                <a:sym typeface="Arial"/>
              </a:rPr>
              <a:t>Example. Library management system.</a:t>
            </a:r>
            <a:endParaRPr lang="en-US" dirty="0"/>
          </a:p>
          <a:p>
            <a:pPr marL="342900" lvl="0" indent="-342900" algn="just">
              <a:spcBef>
                <a:spcPts val="320"/>
              </a:spcBef>
              <a:buSzPts val="1040"/>
              <a:buNone/>
            </a:pPr>
            <a:r>
              <a:rPr lang="en-US" dirty="0">
                <a:solidFill>
                  <a:schemeClr val="dk1"/>
                </a:solidFill>
                <a:ea typeface="Arial"/>
                <a:cs typeface="Arial"/>
                <a:sym typeface="Arial"/>
              </a:rPr>
              <a:t>                College information Management System</a:t>
            </a:r>
            <a:endParaRPr lang="en-US" dirty="0"/>
          </a:p>
          <a:p>
            <a:pPr marL="342900" lvl="0" indent="-342900" algn="just">
              <a:spcBef>
                <a:spcPts val="320"/>
              </a:spcBef>
              <a:buSzPts val="1040"/>
              <a:buNone/>
            </a:pPr>
            <a:r>
              <a:rPr lang="en-US" dirty="0">
                <a:solidFill>
                  <a:schemeClr val="dk1"/>
                </a:solidFill>
                <a:ea typeface="Arial"/>
                <a:cs typeface="Arial"/>
                <a:sym typeface="Arial"/>
              </a:rPr>
              <a:t>                 E-Learning Portal</a:t>
            </a:r>
            <a:endParaRPr lang="en-US" dirty="0"/>
          </a:p>
          <a:p>
            <a:pPr marL="0" indent="0" algn="just">
              <a:buNone/>
            </a:pPr>
            <a:endParaRPr lang="en-US" dirty="0"/>
          </a:p>
        </p:txBody>
      </p:sp>
    </p:spTree>
    <p:extLst>
      <p:ext uri="{BB962C8B-B14F-4D97-AF65-F5344CB8AC3E}">
        <p14:creationId xmlns:p14="http://schemas.microsoft.com/office/powerpoint/2010/main" val="4167728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complexity</a:t>
            </a:r>
            <a:endParaRPr lang="en-US" dirty="0"/>
          </a:p>
        </p:txBody>
      </p:sp>
      <p:sp>
        <p:nvSpPr>
          <p:cNvPr id="3" name="Content Placeholder 2"/>
          <p:cNvSpPr>
            <a:spLocks noGrp="1"/>
          </p:cNvSpPr>
          <p:nvPr>
            <p:ph sz="quarter" idx="1"/>
          </p:nvPr>
        </p:nvSpPr>
        <p:spPr/>
        <p:txBody>
          <a:bodyPr/>
          <a:lstStyle/>
          <a:p>
            <a:pPr marL="0" indent="0" algn="just">
              <a:buNone/>
            </a:pPr>
            <a:r>
              <a:rPr lang="en-US" dirty="0"/>
              <a:t>Complexity depends on the number of the components embedded in them as well as the relationships and the interactions between these components which carry; </a:t>
            </a:r>
            <a:endParaRPr lang="en-US" dirty="0" smtClean="0"/>
          </a:p>
          <a:p>
            <a:pPr marL="0" indent="0" algn="just">
              <a:buNone/>
            </a:pPr>
            <a:r>
              <a:rPr lang="en-US" dirty="0" smtClean="0"/>
              <a:t>• </a:t>
            </a:r>
            <a:r>
              <a:rPr lang="en-US" dirty="0"/>
              <a:t>Impossible for humans to comprehend fully </a:t>
            </a:r>
            <a:endParaRPr lang="en-US" dirty="0" smtClean="0"/>
          </a:p>
          <a:p>
            <a:pPr marL="0" indent="0" algn="just">
              <a:buNone/>
            </a:pPr>
            <a:r>
              <a:rPr lang="en-US" dirty="0" smtClean="0"/>
              <a:t>• </a:t>
            </a:r>
            <a:r>
              <a:rPr lang="en-US" dirty="0"/>
              <a:t>Difficult to document and test </a:t>
            </a:r>
            <a:endParaRPr lang="en-US" dirty="0" smtClean="0"/>
          </a:p>
          <a:p>
            <a:pPr marL="0" indent="0" algn="just">
              <a:buNone/>
            </a:pPr>
            <a:r>
              <a:rPr lang="en-US" dirty="0" smtClean="0"/>
              <a:t>• </a:t>
            </a:r>
            <a:r>
              <a:rPr lang="en-US" dirty="0"/>
              <a:t>Potentially inconsistent or incomplete </a:t>
            </a:r>
            <a:endParaRPr lang="en-US" dirty="0" smtClean="0"/>
          </a:p>
          <a:p>
            <a:pPr marL="0" indent="0" algn="just">
              <a:buNone/>
            </a:pPr>
            <a:r>
              <a:rPr lang="en-US" dirty="0" smtClean="0"/>
              <a:t>• </a:t>
            </a:r>
            <a:r>
              <a:rPr lang="en-US" dirty="0"/>
              <a:t>Subject to </a:t>
            </a:r>
            <a:r>
              <a:rPr lang="en-US" dirty="0" smtClean="0"/>
              <a:t>change</a:t>
            </a:r>
          </a:p>
          <a:p>
            <a:pPr marL="0" indent="0" algn="just">
              <a:buNone/>
            </a:pPr>
            <a:r>
              <a:rPr lang="en-US" dirty="0" smtClean="0"/>
              <a:t>• </a:t>
            </a:r>
            <a:r>
              <a:rPr lang="en-US" dirty="0"/>
              <a:t>No fundamental laws to explain phenomena and approaches</a:t>
            </a:r>
          </a:p>
        </p:txBody>
      </p:sp>
    </p:spTree>
    <p:extLst>
      <p:ext uri="{BB962C8B-B14F-4D97-AF65-F5344CB8AC3E}">
        <p14:creationId xmlns:p14="http://schemas.microsoft.com/office/powerpoint/2010/main" val="1069027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Complexity</a:t>
            </a:r>
          </a:p>
        </p:txBody>
      </p:sp>
      <p:sp>
        <p:nvSpPr>
          <p:cNvPr id="3" name="Content Placeholder 2"/>
          <p:cNvSpPr>
            <a:spLocks noGrp="1"/>
          </p:cNvSpPr>
          <p:nvPr>
            <p:ph idx="1"/>
          </p:nvPr>
        </p:nvSpPr>
        <p:spPr/>
        <p:txBody>
          <a:bodyPr>
            <a:normAutofit/>
          </a:bodyPr>
          <a:lstStyle/>
          <a:p>
            <a:pPr marL="0" indent="0" algn="just">
              <a:buNone/>
            </a:pPr>
            <a:r>
              <a:rPr lang="en-IN" altLang="en-US" dirty="0"/>
              <a:t>The larger the number of components and relationships between </a:t>
            </a:r>
            <a:r>
              <a:rPr lang="en-IN" altLang="en-US" dirty="0" smtClean="0"/>
              <a:t>them, higher will </a:t>
            </a:r>
            <a:r>
              <a:rPr lang="en-IN" altLang="en-US" dirty="0"/>
              <a:t>be the complexity of the overall system.</a:t>
            </a:r>
          </a:p>
          <a:p>
            <a:pPr algn="just"/>
            <a:endParaRPr lang="en-IN" altLang="en-US" dirty="0"/>
          </a:p>
          <a:p>
            <a:pPr marL="0" indent="0" algn="just">
              <a:buNone/>
            </a:pPr>
            <a:r>
              <a:rPr lang="en-IN" altLang="en-US" b="1" dirty="0"/>
              <a:t>Grady </a:t>
            </a:r>
            <a:r>
              <a:rPr lang="en-IN" altLang="en-US" b="1" dirty="0" err="1"/>
              <a:t>Booch</a:t>
            </a:r>
            <a:endParaRPr lang="en-IN" altLang="en-US" b="1" dirty="0"/>
          </a:p>
          <a:p>
            <a:pPr marL="0" indent="0" algn="just">
              <a:buNone/>
            </a:pPr>
            <a:r>
              <a:rPr lang="en-IN" altLang="en-US" b="1" dirty="0"/>
              <a:t> </a:t>
            </a:r>
            <a:r>
              <a:rPr lang="en-IN" altLang="en-US" dirty="0"/>
              <a:t> The function of good software is to make the complex </a:t>
            </a:r>
            <a:r>
              <a:rPr lang="en-IN" altLang="en-US" dirty="0" smtClean="0"/>
              <a:t>appear </a:t>
            </a:r>
            <a:r>
              <a:rPr lang="en-IN" altLang="en-US" dirty="0"/>
              <a:t>to be simple.</a:t>
            </a:r>
          </a:p>
          <a:p>
            <a:pPr marL="0" indent="0" algn="just">
              <a:buNone/>
            </a:pPr>
            <a:r>
              <a:rPr lang="en-IN" altLang="en-US" b="1" dirty="0"/>
              <a:t>Simple-</a:t>
            </a:r>
          </a:p>
          <a:p>
            <a:pPr algn="just"/>
            <a:r>
              <a:rPr lang="en-IN" altLang="en-US" dirty="0"/>
              <a:t>Largely forgettable applications</a:t>
            </a:r>
          </a:p>
          <a:p>
            <a:pPr algn="just"/>
            <a:r>
              <a:rPr lang="en-IN" altLang="en-US" dirty="0"/>
              <a:t>Very limited purpose</a:t>
            </a:r>
          </a:p>
          <a:p>
            <a:pPr algn="just"/>
            <a:r>
              <a:rPr lang="en-IN" altLang="en-US" dirty="0"/>
              <a:t>Afford to throw them away</a:t>
            </a:r>
          </a:p>
        </p:txBody>
      </p:sp>
    </p:spTree>
    <p:extLst>
      <p:ext uri="{BB962C8B-B14F-4D97-AF65-F5344CB8AC3E}">
        <p14:creationId xmlns:p14="http://schemas.microsoft.com/office/powerpoint/2010/main" val="3981839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sym typeface="+mn-ea"/>
              </a:rPr>
              <a:t>The Structure of Complex systems:</a:t>
            </a:r>
            <a:br>
              <a:rPr lang="en-US">
                <a:sym typeface="+mn-ea"/>
              </a:rPr>
            </a:br>
            <a:r>
              <a:rPr lang="en-US"/>
              <a:t/>
            </a:r>
            <a:br>
              <a:rPr lang="en-US"/>
            </a:br>
            <a:endParaRPr lang="en-US"/>
          </a:p>
        </p:txBody>
      </p:sp>
      <p:sp>
        <p:nvSpPr>
          <p:cNvPr id="3" name="Content Placeholder 2"/>
          <p:cNvSpPr>
            <a:spLocks noGrp="1"/>
          </p:cNvSpPr>
          <p:nvPr>
            <p:ph idx="1"/>
          </p:nvPr>
        </p:nvSpPr>
        <p:spPr/>
        <p:txBody>
          <a:bodyPr/>
          <a:lstStyle/>
          <a:p>
            <a:pPr marL="0" indent="0">
              <a:buNone/>
            </a:pPr>
            <a:r>
              <a:rPr lang="en-IN" altLang="en-US"/>
              <a:t>Examples of Complex Systems:</a:t>
            </a:r>
          </a:p>
          <a:p>
            <a:r>
              <a:rPr lang="en-US">
                <a:sym typeface="+mn-ea"/>
              </a:rPr>
              <a:t>The Structure of a Personal Computer </a:t>
            </a:r>
          </a:p>
          <a:p>
            <a:r>
              <a:rPr lang="en-IN" altLang="en-US"/>
              <a:t> </a:t>
            </a:r>
            <a:r>
              <a:rPr lang="en-US">
                <a:latin typeface="Times New Roman" panose="02020603050405020304" charset="0"/>
                <a:cs typeface="Times New Roman" panose="02020603050405020304" charset="0"/>
                <a:sym typeface="+mn-ea"/>
              </a:rPr>
              <a:t>The Structure of Plants and Animals</a:t>
            </a:r>
            <a:endParaRPr lang="en-IN" altLang="en-US"/>
          </a:p>
          <a:p>
            <a:r>
              <a:rPr lang="en-US">
                <a:sym typeface="+mn-ea"/>
              </a:rPr>
              <a:t>The Structure of Matter</a:t>
            </a:r>
          </a:p>
          <a:p>
            <a:r>
              <a:rPr lang="en-US">
                <a:sym typeface="+mn-ea"/>
              </a:rPr>
              <a:t>The Structure of Social Institutions</a:t>
            </a:r>
            <a:endParaRPr lang="en-US" altLang="en-US">
              <a:sym typeface="+mn-ea"/>
            </a:endParaRPr>
          </a:p>
        </p:txBody>
      </p:sp>
    </p:spTree>
    <p:extLst>
      <p:ext uri="{BB962C8B-B14F-4D97-AF65-F5344CB8AC3E}">
        <p14:creationId xmlns:p14="http://schemas.microsoft.com/office/powerpoint/2010/main" val="257577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7467600" cy="1143000"/>
          </a:xfrm>
        </p:spPr>
        <p:txBody>
          <a:bodyPr>
            <a:normAutofit fontScale="90000"/>
          </a:bodyPr>
          <a:lstStyle/>
          <a:p>
            <a:r>
              <a:rPr lang="en-US" dirty="0"/>
              <a:t>Personal Computer</a:t>
            </a:r>
            <a:br>
              <a:rPr lang="en-US" dirty="0"/>
            </a:br>
            <a:r>
              <a:rPr lang="en-US" dirty="0"/>
              <a:t/>
            </a:r>
            <a:br>
              <a:rPr lang="en-US" dirty="0"/>
            </a:br>
            <a:endParaRPr lang="en-US" dirty="0"/>
          </a:p>
        </p:txBody>
      </p:sp>
      <p:pic>
        <p:nvPicPr>
          <p:cNvPr id="4" name="Content Placeholder 3"/>
          <p:cNvPicPr>
            <a:picLocks noGrp="1" noChangeAspect="1"/>
          </p:cNvPicPr>
          <p:nvPr>
            <p:ph sz="half" idx="2"/>
          </p:nvPr>
        </p:nvPicPr>
        <p:blipFill>
          <a:blip/>
          <a:stretch>
            <a:fillRect/>
          </a:stretch>
        </p:blipFill>
        <p:spPr>
          <a:xfrm>
            <a:off x="914400" y="1447800"/>
            <a:ext cx="6858000" cy="4478655"/>
          </a:xfrm>
          <a:prstGeom prst="rect">
            <a:avLst/>
          </a:prstGeom>
        </p:spPr>
      </p:pic>
    </p:spTree>
    <p:extLst>
      <p:ext uri="{BB962C8B-B14F-4D97-AF65-F5344CB8AC3E}">
        <p14:creationId xmlns:p14="http://schemas.microsoft.com/office/powerpoint/2010/main" val="3722364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a:normAutofit fontScale="90000"/>
          </a:bodyPr>
          <a:lstStyle/>
          <a:p>
            <a:r>
              <a:rPr lang="en-US" sz="3200" b="1" dirty="0">
                <a:cs typeface="Times New Roman" panose="02020603050405020304" charset="0"/>
              </a:rPr>
              <a:t>The Structure of Plants and Animals</a:t>
            </a:r>
            <a:r>
              <a:rPr lang="en-IN" altLang="en-US" sz="3200" dirty="0">
                <a:cs typeface="Times New Roman" panose="02020603050405020304" charset="0"/>
              </a:rPr>
              <a:t/>
            </a:r>
            <a:br>
              <a:rPr lang="en-IN" altLang="en-US" sz="3200" dirty="0">
                <a:cs typeface="Times New Roman" panose="02020603050405020304" charset="0"/>
              </a:rPr>
            </a:br>
            <a:r>
              <a:rPr lang="en-US" dirty="0">
                <a:sym typeface="+mn-ea"/>
              </a:rPr>
              <a:t/>
            </a:r>
            <a:br>
              <a:rPr lang="en-US" dirty="0">
                <a:sym typeface="+mn-ea"/>
              </a:rPr>
            </a:br>
            <a:endParaRPr lang="en-US" dirty="0"/>
          </a:p>
        </p:txBody>
      </p:sp>
      <p:pic>
        <p:nvPicPr>
          <p:cNvPr id="4" name="Content Placeholder 3"/>
          <p:cNvPicPr>
            <a:picLocks noGrp="1" noChangeAspect="1"/>
          </p:cNvPicPr>
          <p:nvPr>
            <p:ph sz="half" idx="2"/>
          </p:nvPr>
        </p:nvPicPr>
        <p:blipFill>
          <a:blip r:embed="rId2"/>
          <a:stretch>
            <a:fillRect/>
          </a:stretch>
        </p:blipFill>
        <p:spPr>
          <a:xfrm>
            <a:off x="1066800" y="1752600"/>
            <a:ext cx="7315200" cy="4597083"/>
          </a:xfrm>
          <a:prstGeom prst="rect">
            <a:avLst/>
          </a:prstGeom>
        </p:spPr>
      </p:pic>
    </p:spTree>
    <p:extLst>
      <p:ext uri="{BB962C8B-B14F-4D97-AF65-F5344CB8AC3E}">
        <p14:creationId xmlns:p14="http://schemas.microsoft.com/office/powerpoint/2010/main" val="2976563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6562" y="3399282"/>
            <a:ext cx="7848600" cy="1905"/>
          </a:xfrm>
          <a:custGeom>
            <a:avLst/>
            <a:gdLst/>
            <a:ahLst/>
            <a:cxnLst/>
            <a:rect l="l" t="t" r="r" b="b"/>
            <a:pathLst>
              <a:path w="7848600" h="1904">
                <a:moveTo>
                  <a:pt x="0" y="0"/>
                </a:moveTo>
                <a:lnTo>
                  <a:pt x="7848600" y="1523"/>
                </a:lnTo>
              </a:path>
            </a:pathLst>
          </a:custGeom>
          <a:ln w="19812">
            <a:solidFill>
              <a:srgbClr val="1F487C"/>
            </a:solidFill>
          </a:ln>
        </p:spPr>
        <p:txBody>
          <a:bodyPr wrap="square" lIns="0" tIns="0" rIns="0" bIns="0" rtlCol="0"/>
          <a:lstStyle/>
          <a:p>
            <a:endParaRPr/>
          </a:p>
        </p:txBody>
      </p:sp>
      <p:sp>
        <p:nvSpPr>
          <p:cNvPr id="3" name="object 3"/>
          <p:cNvSpPr txBox="1">
            <a:spLocks noGrp="1"/>
          </p:cNvSpPr>
          <p:nvPr>
            <p:ph type="title"/>
          </p:nvPr>
        </p:nvSpPr>
        <p:spPr>
          <a:xfrm>
            <a:off x="2603754" y="1388429"/>
            <a:ext cx="3947795" cy="473848"/>
          </a:xfrm>
          <a:prstGeom prst="rect">
            <a:avLst/>
          </a:prstGeom>
        </p:spPr>
        <p:txBody>
          <a:bodyPr vert="horz" wrap="square" lIns="0" tIns="12065" rIns="0" bIns="0" rtlCol="0">
            <a:spAutoFit/>
          </a:bodyPr>
          <a:lstStyle/>
          <a:p>
            <a:pPr marL="12700" algn="ctr">
              <a:lnSpc>
                <a:spcPct val="100000"/>
              </a:lnSpc>
              <a:spcBef>
                <a:spcPts val="95"/>
              </a:spcBef>
            </a:pPr>
            <a:r>
              <a:rPr lang="en-US" b="1" spc="-100" dirty="0" smtClean="0">
                <a:solidFill>
                  <a:srgbClr val="000000"/>
                </a:solidFill>
                <a:latin typeface="Times New Roman"/>
                <a:cs typeface="Times New Roman"/>
              </a:rPr>
              <a:t>prerequisites</a:t>
            </a:r>
            <a:endParaRPr b="1" spc="-5" dirty="0">
              <a:solidFill>
                <a:srgbClr val="000000"/>
              </a:solidFill>
              <a:latin typeface="Times New Roman"/>
              <a:cs typeface="Times New Roman"/>
            </a:endParaRPr>
          </a:p>
        </p:txBody>
      </p:sp>
      <p:sp>
        <p:nvSpPr>
          <p:cNvPr id="4" name="object 4"/>
          <p:cNvSpPr txBox="1"/>
          <p:nvPr/>
        </p:nvSpPr>
        <p:spPr>
          <a:xfrm>
            <a:off x="459740" y="3843299"/>
            <a:ext cx="6930390" cy="821379"/>
          </a:xfrm>
          <a:prstGeom prst="rect">
            <a:avLst/>
          </a:prstGeom>
        </p:spPr>
        <p:txBody>
          <a:bodyPr vert="horz" wrap="square" lIns="0" tIns="79375" rIns="0" bIns="0" rtlCol="0">
            <a:spAutoFit/>
          </a:bodyPr>
          <a:lstStyle/>
          <a:p>
            <a:pPr marL="355600" indent="-343535">
              <a:lnSpc>
                <a:spcPct val="100000"/>
              </a:lnSpc>
              <a:spcBef>
                <a:spcPts val="625"/>
              </a:spcBef>
              <a:buClr>
                <a:srgbClr val="4F81BC"/>
              </a:buClr>
              <a:buSzPct val="84090"/>
              <a:buFont typeface="Wingdings"/>
              <a:buChar char=""/>
              <a:tabLst>
                <a:tab pos="355600" algn="l"/>
                <a:tab pos="356235" algn="l"/>
              </a:tabLst>
            </a:pPr>
            <a:r>
              <a:rPr lang="en-US" sz="2200" b="1" spc="-5" dirty="0" smtClean="0">
                <a:latin typeface="Times New Roman"/>
                <a:cs typeface="Times New Roman"/>
              </a:rPr>
              <a:t>Software Engineering(SDLC)</a:t>
            </a:r>
            <a:endParaRPr sz="2200" dirty="0">
              <a:latin typeface="Times New Roman"/>
              <a:cs typeface="Times New Roman"/>
            </a:endParaRPr>
          </a:p>
          <a:p>
            <a:pPr marL="355600" indent="-343535">
              <a:lnSpc>
                <a:spcPct val="100000"/>
              </a:lnSpc>
              <a:spcBef>
                <a:spcPts val="530"/>
              </a:spcBef>
              <a:buClr>
                <a:srgbClr val="4F81BC"/>
              </a:buClr>
              <a:buSzPct val="84090"/>
              <a:buFont typeface="Wingdings"/>
              <a:buChar char=""/>
              <a:tabLst>
                <a:tab pos="355600" algn="l"/>
                <a:tab pos="356235" algn="l"/>
              </a:tabLst>
            </a:pPr>
            <a:r>
              <a:rPr sz="2200" b="1" spc="-5" dirty="0">
                <a:latin typeface="Times New Roman"/>
                <a:cs typeface="Times New Roman"/>
              </a:rPr>
              <a:t>Object</a:t>
            </a:r>
            <a:r>
              <a:rPr sz="2200" b="1" spc="15" dirty="0">
                <a:latin typeface="Times New Roman"/>
                <a:cs typeface="Times New Roman"/>
              </a:rPr>
              <a:t> </a:t>
            </a:r>
            <a:r>
              <a:rPr sz="2200" b="1" spc="-5" dirty="0">
                <a:latin typeface="Times New Roman"/>
                <a:cs typeface="Times New Roman"/>
              </a:rPr>
              <a:t>Oriented</a:t>
            </a:r>
            <a:r>
              <a:rPr sz="2200" b="1" spc="20" dirty="0">
                <a:latin typeface="Times New Roman"/>
                <a:cs typeface="Times New Roman"/>
              </a:rPr>
              <a:t> </a:t>
            </a:r>
            <a:r>
              <a:rPr lang="en-US" sz="2200" b="1" spc="-5" dirty="0" smtClean="0">
                <a:latin typeface="Times New Roman"/>
                <a:cs typeface="Times New Roman"/>
              </a:rPr>
              <a:t>Programming(OOP)</a:t>
            </a:r>
            <a:endParaRPr sz="2200" dirty="0">
              <a:latin typeface="Times New Roman"/>
              <a:cs typeface="Times New Roman"/>
            </a:endParaRPr>
          </a:p>
        </p:txBody>
      </p:sp>
    </p:spTree>
    <p:extLst>
      <p:ext uri="{BB962C8B-B14F-4D97-AF65-F5344CB8AC3E}">
        <p14:creationId xmlns:p14="http://schemas.microsoft.com/office/powerpoint/2010/main" val="266052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The Structure of </a:t>
            </a:r>
            <a:r>
              <a:rPr lang="en-US" dirty="0" smtClean="0">
                <a:sym typeface="+mn-ea"/>
              </a:rPr>
              <a:t>matter :</a:t>
            </a:r>
            <a:r>
              <a:rPr lang="en-US" dirty="0">
                <a:sym typeface="+mn-ea"/>
              </a:rPr>
              <a:t/>
            </a:r>
            <a:br>
              <a:rPr lang="en-US" dirty="0">
                <a:sym typeface="+mn-ea"/>
              </a:rPr>
            </a:br>
            <a:endParaRPr lang="en-US" dirty="0"/>
          </a:p>
        </p:txBody>
      </p:sp>
      <p:pic>
        <p:nvPicPr>
          <p:cNvPr id="5" name="Picture 4"/>
          <p:cNvPicPr>
            <a:picLocks noChangeAspect="1"/>
          </p:cNvPicPr>
          <p:nvPr/>
        </p:nvPicPr>
        <p:blipFill>
          <a:blip r:embed="rId2"/>
          <a:stretch>
            <a:fillRect/>
          </a:stretch>
        </p:blipFill>
        <p:spPr>
          <a:xfrm>
            <a:off x="609600" y="1959610"/>
            <a:ext cx="7775259" cy="3373120"/>
          </a:xfrm>
          <a:prstGeom prst="rect">
            <a:avLst/>
          </a:prstGeom>
        </p:spPr>
      </p:pic>
    </p:spTree>
    <p:extLst>
      <p:ext uri="{BB962C8B-B14F-4D97-AF65-F5344CB8AC3E}">
        <p14:creationId xmlns:p14="http://schemas.microsoft.com/office/powerpoint/2010/main" val="1773939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ym typeface="+mn-ea"/>
              </a:rPr>
              <a:t>The Structure of social institutions:</a:t>
            </a:r>
            <a:br>
              <a:rPr lang="en-US" dirty="0" smtClean="0">
                <a:sym typeface="+mn-ea"/>
              </a:rPr>
            </a:br>
            <a:endParaRPr lang="en-US" dirty="0"/>
          </a:p>
        </p:txBody>
      </p:sp>
      <p:pic>
        <p:nvPicPr>
          <p:cNvPr id="4" name="Content Placeholder 3"/>
          <p:cNvPicPr>
            <a:picLocks noGrp="1" noChangeAspect="1"/>
          </p:cNvPicPr>
          <p:nvPr>
            <p:ph sz="half" idx="2"/>
          </p:nvPr>
        </p:nvPicPr>
        <p:blipFill>
          <a:blip r:embed="rId2"/>
          <a:stretch>
            <a:fillRect/>
          </a:stretch>
        </p:blipFill>
        <p:spPr>
          <a:xfrm>
            <a:off x="1295400" y="1825626"/>
            <a:ext cx="5935029" cy="4351655"/>
          </a:xfrm>
          <a:prstGeom prst="rect">
            <a:avLst/>
          </a:prstGeom>
        </p:spPr>
      </p:pic>
    </p:spTree>
    <p:extLst>
      <p:ext uri="{BB962C8B-B14F-4D97-AF65-F5344CB8AC3E}">
        <p14:creationId xmlns:p14="http://schemas.microsoft.com/office/powerpoint/2010/main" val="4186008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ym typeface="+mn-ea"/>
              </a:rPr>
              <a:t>Properties' of systems</a:t>
            </a:r>
            <a:endParaRPr lang="en-US" dirty="0"/>
          </a:p>
        </p:txBody>
      </p:sp>
      <p:sp>
        <p:nvSpPr>
          <p:cNvPr id="3" name="Content Placeholder 2"/>
          <p:cNvSpPr>
            <a:spLocks noGrp="1"/>
          </p:cNvSpPr>
          <p:nvPr>
            <p:ph idx="1"/>
          </p:nvPr>
        </p:nvSpPr>
        <p:spPr/>
        <p:txBody>
          <a:bodyPr/>
          <a:lstStyle/>
          <a:p>
            <a:pPr marL="457200" indent="-457200">
              <a:buAutoNum type="arabicPeriod"/>
            </a:pPr>
            <a:r>
              <a:rPr lang="en-IN" altLang="en-US" dirty="0" smtClean="0"/>
              <a:t>Simple Systems</a:t>
            </a:r>
          </a:p>
          <a:p>
            <a:pPr marL="457200" indent="-457200">
              <a:buAutoNum type="arabicPeriod"/>
            </a:pPr>
            <a:r>
              <a:rPr lang="en-IN" altLang="en-US" dirty="0" smtClean="0"/>
              <a:t>Complex Systems</a:t>
            </a:r>
          </a:p>
          <a:p>
            <a:pPr marL="0" indent="0">
              <a:buNone/>
            </a:pPr>
            <a:endParaRPr lang="en-IN" altLang="en-US" dirty="0"/>
          </a:p>
        </p:txBody>
      </p:sp>
    </p:spTree>
    <p:extLst>
      <p:ext uri="{BB962C8B-B14F-4D97-AF65-F5344CB8AC3E}">
        <p14:creationId xmlns:p14="http://schemas.microsoft.com/office/powerpoint/2010/main" val="1497159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Why Software Is Inherently Complex</a:t>
            </a:r>
            <a:br>
              <a:rPr lang="en-US" b="1" dirty="0"/>
            </a:br>
            <a:endParaRPr lang="en-US" dirty="0"/>
          </a:p>
        </p:txBody>
      </p:sp>
      <p:sp>
        <p:nvSpPr>
          <p:cNvPr id="3" name="Content Placeholder 2"/>
          <p:cNvSpPr>
            <a:spLocks noGrp="1"/>
          </p:cNvSpPr>
          <p:nvPr>
            <p:ph idx="1"/>
          </p:nvPr>
        </p:nvSpPr>
        <p:spPr>
          <a:xfrm>
            <a:off x="152400" y="1600200"/>
            <a:ext cx="8839200" cy="4873752"/>
          </a:xfrm>
        </p:spPr>
        <p:txBody>
          <a:bodyPr>
            <a:normAutofit fontScale="95000"/>
          </a:bodyPr>
          <a:lstStyle/>
          <a:p>
            <a:pPr marL="457200" indent="-457200">
              <a:buAutoNum type="arabicPeriod"/>
            </a:pPr>
            <a:r>
              <a:rPr lang="en-US" sz="2800" dirty="0" smtClean="0">
                <a:solidFill>
                  <a:srgbClr val="FF0000"/>
                </a:solidFill>
              </a:rPr>
              <a:t>The complexity of problem domain</a:t>
            </a:r>
          </a:p>
          <a:p>
            <a:pPr marL="457200" indent="-457200">
              <a:buAutoNum type="arabicPeriod"/>
            </a:pPr>
            <a:r>
              <a:rPr lang="en-US" sz="2800" dirty="0" smtClean="0">
                <a:solidFill>
                  <a:srgbClr val="FF0000"/>
                </a:solidFill>
              </a:rPr>
              <a:t>The difficulty of managing the development process</a:t>
            </a:r>
          </a:p>
          <a:p>
            <a:pPr marL="457200" indent="-457200">
              <a:buAutoNum type="arabicPeriod"/>
            </a:pPr>
            <a:r>
              <a:rPr lang="en-US" sz="2800" dirty="0" smtClean="0">
                <a:solidFill>
                  <a:srgbClr val="FF0000"/>
                </a:solidFill>
              </a:rPr>
              <a:t>The flexibility possible through software</a:t>
            </a:r>
          </a:p>
          <a:p>
            <a:pPr marL="457200" indent="-457200">
              <a:buAutoNum type="arabicPeriod"/>
            </a:pPr>
            <a:r>
              <a:rPr lang="en-US" sz="2800" dirty="0" smtClean="0">
                <a:solidFill>
                  <a:srgbClr val="FF0000"/>
                </a:solidFill>
              </a:rPr>
              <a:t>The problem of characterizing the behavior of systems.</a:t>
            </a:r>
            <a:endParaRPr lang="en-US" sz="2800" dirty="0">
              <a:solidFill>
                <a:srgbClr val="FF0000"/>
              </a:solidFill>
            </a:endParaRPr>
          </a:p>
        </p:txBody>
      </p:sp>
    </p:spTree>
    <p:extLst>
      <p:ext uri="{BB962C8B-B14F-4D97-AF65-F5344CB8AC3E}">
        <p14:creationId xmlns:p14="http://schemas.microsoft.com/office/powerpoint/2010/main" val="3603973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Why Software Is Inherently Complex</a:t>
            </a:r>
            <a:br>
              <a:rPr lang="en-US" b="1" dirty="0"/>
            </a:br>
            <a:endParaRPr lang="en-US" dirty="0"/>
          </a:p>
        </p:txBody>
      </p:sp>
      <p:sp>
        <p:nvSpPr>
          <p:cNvPr id="3" name="Content Placeholder 2"/>
          <p:cNvSpPr>
            <a:spLocks noGrp="1"/>
          </p:cNvSpPr>
          <p:nvPr>
            <p:ph idx="1"/>
          </p:nvPr>
        </p:nvSpPr>
        <p:spPr/>
        <p:txBody>
          <a:bodyPr>
            <a:normAutofit fontScale="95000"/>
          </a:bodyPr>
          <a:lstStyle/>
          <a:p>
            <a:pPr marL="457200" indent="-457200">
              <a:buAutoNum type="arabicPeriod"/>
            </a:pPr>
            <a:r>
              <a:rPr lang="en-US" dirty="0" smtClean="0">
                <a:solidFill>
                  <a:srgbClr val="FF0000"/>
                </a:solidFill>
              </a:rPr>
              <a:t>The complexity of problem domain</a:t>
            </a:r>
          </a:p>
          <a:p>
            <a:pPr>
              <a:buFont typeface="Arial" pitchFamily="34" charset="0"/>
              <a:buChar char="•"/>
            </a:pPr>
            <a:r>
              <a:rPr lang="en-US" dirty="0" smtClean="0"/>
              <a:t> Complex Requirement</a:t>
            </a:r>
          </a:p>
          <a:p>
            <a:pPr>
              <a:buFont typeface="Arial" pitchFamily="34" charset="0"/>
              <a:buChar char="•"/>
            </a:pPr>
            <a:r>
              <a:rPr lang="en-US" dirty="0" smtClean="0"/>
              <a:t>Decay of System</a:t>
            </a:r>
          </a:p>
          <a:p>
            <a:pPr>
              <a:buFont typeface="Arial" pitchFamily="34" charset="0"/>
              <a:buChar char="•"/>
            </a:pPr>
            <a:endParaRPr lang="en-US" dirty="0"/>
          </a:p>
          <a:p>
            <a:pPr>
              <a:buFont typeface="Arial" pitchFamily="34" charset="0"/>
              <a:buChar char="•"/>
            </a:pPr>
            <a:endParaRPr lang="en-US" dirty="0" smtClean="0"/>
          </a:p>
          <a:p>
            <a:pPr>
              <a:buFont typeface="Arial" pitchFamily="34" charset="0"/>
              <a:buChar char="•"/>
            </a:pPr>
            <a:endParaRPr lang="en-US" dirty="0"/>
          </a:p>
          <a:p>
            <a:pPr>
              <a:buFont typeface="Arial" pitchFamily="34" charset="0"/>
              <a:buChar char="•"/>
            </a:pPr>
            <a:endParaRPr lang="en-US" dirty="0" smtClean="0"/>
          </a:p>
          <a:p>
            <a:pPr marL="0" indent="0">
              <a:buNone/>
            </a:pPr>
            <a:r>
              <a:rPr lang="en-US" dirty="0" smtClean="0">
                <a:solidFill>
                  <a:srgbClr val="FF0000"/>
                </a:solidFill>
              </a:rPr>
              <a:t>Example:</a:t>
            </a:r>
          </a:p>
          <a:p>
            <a:pPr marL="457200" indent="-457200">
              <a:buAutoNum type="arabicPeriod"/>
            </a:pPr>
            <a:r>
              <a:rPr lang="en-US" dirty="0" smtClean="0"/>
              <a:t>Multi engine aircraft</a:t>
            </a:r>
          </a:p>
          <a:p>
            <a:pPr marL="457200" indent="-457200">
              <a:buAutoNum type="arabicPeriod"/>
            </a:pPr>
            <a:r>
              <a:rPr lang="en-US" dirty="0" smtClean="0"/>
              <a:t>Cellular Phone</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209800"/>
            <a:ext cx="4648200"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7418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Why Software Is Inherently Complex</a:t>
            </a:r>
            <a:br>
              <a:rPr lang="en-US" b="1" dirty="0"/>
            </a:br>
            <a:endParaRPr lang="en-US" dirty="0"/>
          </a:p>
        </p:txBody>
      </p:sp>
      <p:sp>
        <p:nvSpPr>
          <p:cNvPr id="3" name="Content Placeholder 2"/>
          <p:cNvSpPr>
            <a:spLocks noGrp="1"/>
          </p:cNvSpPr>
          <p:nvPr>
            <p:ph idx="1"/>
          </p:nvPr>
        </p:nvSpPr>
        <p:spPr/>
        <p:txBody>
          <a:bodyPr>
            <a:normAutofit fontScale="95000"/>
          </a:bodyPr>
          <a:lstStyle/>
          <a:p>
            <a:pPr marL="0" indent="0">
              <a:buNone/>
            </a:pPr>
            <a:r>
              <a:rPr lang="en-US" dirty="0" smtClean="0">
                <a:solidFill>
                  <a:srgbClr val="FF0000"/>
                </a:solidFill>
              </a:rPr>
              <a:t>2. The difficulty of managing the development process</a:t>
            </a:r>
          </a:p>
          <a:p>
            <a:pPr>
              <a:buFont typeface="Arial" pitchFamily="34" charset="0"/>
              <a:buChar char="•"/>
            </a:pPr>
            <a:r>
              <a:rPr lang="en-US" dirty="0" smtClean="0"/>
              <a:t>Management Problems</a:t>
            </a:r>
          </a:p>
          <a:p>
            <a:pPr>
              <a:buFont typeface="Arial" pitchFamily="34" charset="0"/>
              <a:buChar char="•"/>
            </a:pPr>
            <a:r>
              <a:rPr lang="en-US" dirty="0" smtClean="0"/>
              <a:t>Need of Simplicity</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209800"/>
            <a:ext cx="3279775"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7418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Why Software Is Inherently Complex</a:t>
            </a:r>
            <a:br>
              <a:rPr lang="en-US" b="1" dirty="0"/>
            </a:br>
            <a:endParaRPr lang="en-US" dirty="0"/>
          </a:p>
        </p:txBody>
      </p:sp>
      <p:sp>
        <p:nvSpPr>
          <p:cNvPr id="3" name="Content Placeholder 2"/>
          <p:cNvSpPr>
            <a:spLocks noGrp="1"/>
          </p:cNvSpPr>
          <p:nvPr>
            <p:ph idx="1"/>
          </p:nvPr>
        </p:nvSpPr>
        <p:spPr>
          <a:xfrm>
            <a:off x="457200" y="1600200"/>
            <a:ext cx="4724400" cy="4873752"/>
          </a:xfrm>
        </p:spPr>
        <p:txBody>
          <a:bodyPr>
            <a:normAutofit fontScale="95000"/>
          </a:bodyPr>
          <a:lstStyle/>
          <a:p>
            <a:pPr marL="0" indent="0">
              <a:buNone/>
            </a:pPr>
            <a:r>
              <a:rPr lang="en-US" dirty="0" smtClean="0">
                <a:solidFill>
                  <a:srgbClr val="FF0000"/>
                </a:solidFill>
              </a:rPr>
              <a:t>3. The flexibility possible through software.</a:t>
            </a:r>
          </a:p>
          <a:p>
            <a:pPr marL="0" indent="0">
              <a:buNone/>
            </a:pPr>
            <a:endParaRPr lang="en-US" dirty="0">
              <a:solidFill>
                <a:srgbClr val="FF0000"/>
              </a:solidFill>
            </a:endParaRPr>
          </a:p>
          <a:p>
            <a:pPr marL="0" indent="0">
              <a:buNone/>
            </a:pPr>
            <a:r>
              <a:rPr lang="en-US" dirty="0" smtClean="0"/>
              <a:t>Developers develop system components  themselves rather than purchasing them from somewhere</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414" y="2001982"/>
            <a:ext cx="3825586"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7418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Why Software Is Inherently Complex</a:t>
            </a:r>
            <a:br>
              <a:rPr lang="en-US" b="1" dirty="0"/>
            </a:br>
            <a:endParaRPr lang="en-US" dirty="0"/>
          </a:p>
        </p:txBody>
      </p:sp>
      <p:sp>
        <p:nvSpPr>
          <p:cNvPr id="3" name="Content Placeholder 2"/>
          <p:cNvSpPr>
            <a:spLocks noGrp="1"/>
          </p:cNvSpPr>
          <p:nvPr>
            <p:ph idx="1"/>
          </p:nvPr>
        </p:nvSpPr>
        <p:spPr/>
        <p:txBody>
          <a:bodyPr>
            <a:normAutofit fontScale="95000"/>
          </a:bodyPr>
          <a:lstStyle/>
          <a:p>
            <a:pPr marL="0" indent="0">
              <a:buNone/>
            </a:pPr>
            <a:r>
              <a:rPr lang="en-US" dirty="0" smtClean="0">
                <a:solidFill>
                  <a:srgbClr val="FF0000"/>
                </a:solidFill>
              </a:rPr>
              <a:t>4. The problem of characterizing the behavior of systems.</a:t>
            </a:r>
          </a:p>
          <a:p>
            <a:pPr marL="457200" indent="-457200">
              <a:buAutoNum type="arabicPeriod"/>
            </a:pPr>
            <a:endParaRPr lang="en-US" dirty="0"/>
          </a:p>
          <a:p>
            <a:pPr>
              <a:buFont typeface="Arial" pitchFamily="34" charset="0"/>
              <a:buChar char="•"/>
            </a:pPr>
            <a:r>
              <a:rPr lang="en-US" dirty="0" smtClean="0"/>
              <a:t>Numerous possible states</a:t>
            </a:r>
          </a:p>
          <a:p>
            <a:pPr>
              <a:buFont typeface="Arial" pitchFamily="34" charset="0"/>
              <a:buChar char="•"/>
            </a:pPr>
            <a:r>
              <a:rPr lang="en-US" dirty="0" smtClean="0"/>
              <a:t>Difficult to express all states</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233863"/>
            <a:ext cx="7467600" cy="209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7418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Attributes of Complex system</a:t>
            </a:r>
            <a:r>
              <a:rPr lang="en-US" b="1" dirty="0"/>
              <a:t/>
            </a:r>
            <a:br>
              <a:rPr lang="en-US" b="1" dirty="0"/>
            </a:br>
            <a:endParaRPr lang="en-US" dirty="0"/>
          </a:p>
        </p:txBody>
      </p:sp>
      <p:sp>
        <p:nvSpPr>
          <p:cNvPr id="3" name="Content Placeholder 2"/>
          <p:cNvSpPr>
            <a:spLocks noGrp="1"/>
          </p:cNvSpPr>
          <p:nvPr>
            <p:ph idx="1"/>
          </p:nvPr>
        </p:nvSpPr>
        <p:spPr/>
        <p:txBody>
          <a:bodyPr>
            <a:normAutofit fontScale="95000"/>
          </a:bodyPr>
          <a:lstStyle/>
          <a:p>
            <a:pPr marL="457200" indent="-457200">
              <a:buAutoNum type="arabicPeriod"/>
            </a:pPr>
            <a:r>
              <a:rPr lang="en-US" dirty="0" smtClean="0">
                <a:solidFill>
                  <a:srgbClr val="FF0000"/>
                </a:solidFill>
              </a:rPr>
              <a:t>Hierarchical and interacting subsystems.</a:t>
            </a:r>
          </a:p>
          <a:p>
            <a:pPr marL="0" indent="0" algn="just">
              <a:buNone/>
            </a:pPr>
            <a:r>
              <a:rPr lang="en-US" dirty="0"/>
              <a:t> </a:t>
            </a:r>
            <a:r>
              <a:rPr lang="en-US" dirty="0" smtClean="0"/>
              <a:t>     A complex system is composed of interrelated subsystems that have in turn their own subsystems and so on until some lowest level of elementary components is reached.</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343400"/>
            <a:ext cx="5067300" cy="2147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5722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Attributes of Complex system</a:t>
            </a:r>
            <a:br>
              <a:rPr lang="en-US" b="1" dirty="0" smtClean="0"/>
            </a:br>
            <a:endParaRPr lang="en-US" dirty="0"/>
          </a:p>
        </p:txBody>
      </p:sp>
      <p:sp>
        <p:nvSpPr>
          <p:cNvPr id="3" name="Content Placeholder 2"/>
          <p:cNvSpPr>
            <a:spLocks noGrp="1"/>
          </p:cNvSpPr>
          <p:nvPr>
            <p:ph idx="1"/>
          </p:nvPr>
        </p:nvSpPr>
        <p:spPr/>
        <p:txBody>
          <a:bodyPr>
            <a:normAutofit fontScale="95000"/>
          </a:bodyPr>
          <a:lstStyle/>
          <a:p>
            <a:pPr marL="457200" indent="-457200">
              <a:buAutoNum type="arabicPeriod"/>
            </a:pPr>
            <a:endParaRPr lang="en-US" dirty="0" smtClean="0">
              <a:solidFill>
                <a:srgbClr val="FF0000"/>
              </a:solidFill>
            </a:endParaRPr>
          </a:p>
          <a:p>
            <a:pPr marL="0" indent="0" algn="just">
              <a:buNone/>
            </a:pPr>
            <a:r>
              <a:rPr lang="en-US" dirty="0" smtClean="0">
                <a:solidFill>
                  <a:srgbClr val="FF0000"/>
                </a:solidFill>
              </a:rPr>
              <a:t>2. Arbitrary determination of primitive components.</a:t>
            </a:r>
            <a:r>
              <a:rPr lang="en-US" dirty="0"/>
              <a:t> The choice of what components in a system are primitive is relatively arbitrary and is largely up to the discretion of the observer of the system.</a:t>
            </a:r>
            <a:endParaRPr lang="en-US" dirty="0" smtClean="0">
              <a:solidFill>
                <a:srgbClr val="FF0000"/>
              </a:solidFill>
            </a:endParaRPr>
          </a:p>
        </p:txBody>
      </p:sp>
    </p:spTree>
    <p:extLst>
      <p:ext uri="{BB962C8B-B14F-4D97-AF65-F5344CB8AC3E}">
        <p14:creationId xmlns:p14="http://schemas.microsoft.com/office/powerpoint/2010/main" val="2771986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560577"/>
            <a:ext cx="7543800" cy="467995"/>
          </a:xfrm>
          <a:prstGeom prst="rect">
            <a:avLst/>
          </a:prstGeom>
        </p:spPr>
        <p:txBody>
          <a:bodyPr vert="horz" wrap="square" lIns="0" tIns="13335" rIns="0" bIns="0" rtlCol="0">
            <a:spAutoFit/>
          </a:bodyPr>
          <a:lstStyle/>
          <a:p>
            <a:pPr marL="12700">
              <a:lnSpc>
                <a:spcPct val="100000"/>
              </a:lnSpc>
              <a:spcBef>
                <a:spcPts val="105"/>
              </a:spcBef>
            </a:pPr>
            <a:r>
              <a:rPr sz="2900" b="1" spc="-100" dirty="0">
                <a:latin typeface="Times New Roman"/>
                <a:cs typeface="Times New Roman"/>
              </a:rPr>
              <a:t>O</a:t>
            </a:r>
            <a:r>
              <a:rPr sz="2900" b="1" spc="-90" dirty="0">
                <a:latin typeface="Times New Roman"/>
                <a:cs typeface="Times New Roman"/>
              </a:rPr>
              <a:t>bj</a:t>
            </a:r>
            <a:r>
              <a:rPr sz="2900" b="1" spc="-105" dirty="0">
                <a:latin typeface="Times New Roman"/>
                <a:cs typeface="Times New Roman"/>
              </a:rPr>
              <a:t>ect-</a:t>
            </a:r>
            <a:r>
              <a:rPr sz="2900" b="1" spc="-110" dirty="0">
                <a:latin typeface="Times New Roman"/>
                <a:cs typeface="Times New Roman"/>
              </a:rPr>
              <a:t>o</a:t>
            </a:r>
            <a:r>
              <a:rPr sz="2900" b="1" spc="-105" dirty="0">
                <a:latin typeface="Times New Roman"/>
                <a:cs typeface="Times New Roman"/>
              </a:rPr>
              <a:t>r</a:t>
            </a:r>
            <a:r>
              <a:rPr sz="2900" b="1" spc="-100" dirty="0">
                <a:latin typeface="Times New Roman"/>
                <a:cs typeface="Times New Roman"/>
              </a:rPr>
              <a:t>i</a:t>
            </a:r>
            <a:r>
              <a:rPr sz="2900" b="1" spc="-105" dirty="0">
                <a:latin typeface="Times New Roman"/>
                <a:cs typeface="Times New Roman"/>
              </a:rPr>
              <a:t>en</a:t>
            </a:r>
            <a:r>
              <a:rPr sz="2900" b="1" spc="-120" dirty="0">
                <a:latin typeface="Times New Roman"/>
                <a:cs typeface="Times New Roman"/>
              </a:rPr>
              <a:t>t</a:t>
            </a:r>
            <a:r>
              <a:rPr sz="2900" b="1" spc="-105" dirty="0">
                <a:latin typeface="Times New Roman"/>
                <a:cs typeface="Times New Roman"/>
              </a:rPr>
              <a:t>e</a:t>
            </a:r>
            <a:r>
              <a:rPr sz="2900" b="1" dirty="0">
                <a:latin typeface="Times New Roman"/>
                <a:cs typeface="Times New Roman"/>
              </a:rPr>
              <a:t>d</a:t>
            </a:r>
            <a:r>
              <a:rPr sz="2900" b="1" spc="-229" dirty="0">
                <a:latin typeface="Times New Roman"/>
                <a:cs typeface="Times New Roman"/>
              </a:rPr>
              <a:t> </a:t>
            </a:r>
            <a:r>
              <a:rPr sz="2900" b="1" spc="-100" dirty="0">
                <a:latin typeface="Times New Roman"/>
                <a:cs typeface="Times New Roman"/>
              </a:rPr>
              <a:t>a</a:t>
            </a:r>
            <a:r>
              <a:rPr sz="2900" b="1" spc="-90" dirty="0">
                <a:latin typeface="Times New Roman"/>
                <a:cs typeface="Times New Roman"/>
              </a:rPr>
              <a:t>n</a:t>
            </a:r>
            <a:r>
              <a:rPr sz="2900" b="1" spc="-100" dirty="0">
                <a:latin typeface="Times New Roman"/>
                <a:cs typeface="Times New Roman"/>
              </a:rPr>
              <a:t>al</a:t>
            </a:r>
            <a:r>
              <a:rPr sz="2900" b="1" spc="-110" dirty="0">
                <a:latin typeface="Times New Roman"/>
                <a:cs typeface="Times New Roman"/>
              </a:rPr>
              <a:t>y</a:t>
            </a:r>
            <a:r>
              <a:rPr sz="2900" b="1" spc="-100" dirty="0">
                <a:latin typeface="Times New Roman"/>
                <a:cs typeface="Times New Roman"/>
              </a:rPr>
              <a:t>s</a:t>
            </a:r>
            <a:r>
              <a:rPr sz="2900" b="1" spc="-114" dirty="0">
                <a:latin typeface="Times New Roman"/>
                <a:cs typeface="Times New Roman"/>
              </a:rPr>
              <a:t>i</a:t>
            </a:r>
            <a:r>
              <a:rPr sz="2900" b="1" dirty="0">
                <a:latin typeface="Times New Roman"/>
                <a:cs typeface="Times New Roman"/>
              </a:rPr>
              <a:t>s</a:t>
            </a:r>
            <a:r>
              <a:rPr sz="2900" b="1" spc="-240" dirty="0">
                <a:latin typeface="Times New Roman"/>
                <a:cs typeface="Times New Roman"/>
              </a:rPr>
              <a:t> </a:t>
            </a:r>
            <a:r>
              <a:rPr sz="2900" b="1" spc="-100" dirty="0">
                <a:latin typeface="Times New Roman"/>
                <a:cs typeface="Times New Roman"/>
              </a:rPr>
              <a:t>a</a:t>
            </a:r>
            <a:r>
              <a:rPr sz="2900" b="1" spc="-90" dirty="0">
                <a:latin typeface="Times New Roman"/>
                <a:cs typeface="Times New Roman"/>
              </a:rPr>
              <a:t>n</a:t>
            </a:r>
            <a:r>
              <a:rPr sz="2900" b="1" dirty="0">
                <a:latin typeface="Times New Roman"/>
                <a:cs typeface="Times New Roman"/>
              </a:rPr>
              <a:t>d</a:t>
            </a:r>
            <a:r>
              <a:rPr sz="2900" b="1" spc="-229" dirty="0">
                <a:latin typeface="Times New Roman"/>
                <a:cs typeface="Times New Roman"/>
              </a:rPr>
              <a:t> </a:t>
            </a:r>
            <a:r>
              <a:rPr sz="2900" b="1" spc="-90" dirty="0">
                <a:latin typeface="Times New Roman"/>
                <a:cs typeface="Times New Roman"/>
              </a:rPr>
              <a:t>d</a:t>
            </a:r>
            <a:r>
              <a:rPr sz="2900" b="1" spc="-105" dirty="0">
                <a:latin typeface="Times New Roman"/>
                <a:cs typeface="Times New Roman"/>
              </a:rPr>
              <a:t>e</a:t>
            </a:r>
            <a:r>
              <a:rPr sz="2900" b="1" spc="-100" dirty="0">
                <a:latin typeface="Times New Roman"/>
                <a:cs typeface="Times New Roman"/>
              </a:rPr>
              <a:t>sig</a:t>
            </a:r>
            <a:r>
              <a:rPr sz="2900" b="1" dirty="0">
                <a:latin typeface="Times New Roman"/>
                <a:cs typeface="Times New Roman"/>
              </a:rPr>
              <a:t>n</a:t>
            </a:r>
            <a:endParaRPr sz="2900" dirty="0">
              <a:latin typeface="Times New Roman"/>
              <a:cs typeface="Times New Roman"/>
            </a:endParaRPr>
          </a:p>
        </p:txBody>
      </p:sp>
      <p:sp>
        <p:nvSpPr>
          <p:cNvPr id="3" name="object 3"/>
          <p:cNvSpPr txBox="1"/>
          <p:nvPr/>
        </p:nvSpPr>
        <p:spPr>
          <a:xfrm>
            <a:off x="535940" y="1624024"/>
            <a:ext cx="8073390" cy="4667885"/>
          </a:xfrm>
          <a:prstGeom prst="rect">
            <a:avLst/>
          </a:prstGeom>
        </p:spPr>
        <p:txBody>
          <a:bodyPr vert="horz" wrap="square" lIns="0" tIns="12065" rIns="0" bIns="0" rtlCol="0">
            <a:spAutoFit/>
          </a:bodyPr>
          <a:lstStyle/>
          <a:p>
            <a:pPr marL="195580" indent="-182880">
              <a:lnSpc>
                <a:spcPct val="100000"/>
              </a:lnSpc>
              <a:spcBef>
                <a:spcPts val="95"/>
              </a:spcBef>
              <a:buClr>
                <a:srgbClr val="4F81BC"/>
              </a:buClr>
              <a:buSzPct val="84090"/>
              <a:buFont typeface="Arial MT"/>
              <a:buChar char="•"/>
              <a:tabLst>
                <a:tab pos="195580" algn="l"/>
              </a:tabLst>
            </a:pPr>
            <a:r>
              <a:rPr sz="2200" spc="-5" dirty="0">
                <a:latin typeface="Times New Roman"/>
                <a:cs typeface="Times New Roman"/>
              </a:rPr>
              <a:t>Object-oriented</a:t>
            </a:r>
            <a:r>
              <a:rPr sz="2200" spc="365" dirty="0">
                <a:latin typeface="Times New Roman"/>
                <a:cs typeface="Times New Roman"/>
              </a:rPr>
              <a:t> </a:t>
            </a:r>
            <a:r>
              <a:rPr sz="2200" spc="-5" dirty="0">
                <a:latin typeface="Times New Roman"/>
                <a:cs typeface="Times New Roman"/>
              </a:rPr>
              <a:t>analysis</a:t>
            </a:r>
            <a:r>
              <a:rPr sz="2200" spc="355" dirty="0">
                <a:latin typeface="Times New Roman"/>
                <a:cs typeface="Times New Roman"/>
              </a:rPr>
              <a:t> </a:t>
            </a:r>
            <a:r>
              <a:rPr sz="2200" spc="-10" dirty="0">
                <a:latin typeface="Times New Roman"/>
                <a:cs typeface="Times New Roman"/>
              </a:rPr>
              <a:t>and</a:t>
            </a:r>
            <a:r>
              <a:rPr sz="2200" spc="365" dirty="0">
                <a:latin typeface="Times New Roman"/>
                <a:cs typeface="Times New Roman"/>
              </a:rPr>
              <a:t> </a:t>
            </a:r>
            <a:r>
              <a:rPr sz="2200" spc="-5" dirty="0">
                <a:latin typeface="Times New Roman"/>
                <a:cs typeface="Times New Roman"/>
              </a:rPr>
              <a:t>design</a:t>
            </a:r>
            <a:r>
              <a:rPr sz="2200" spc="365" dirty="0">
                <a:latin typeface="Times New Roman"/>
                <a:cs typeface="Times New Roman"/>
              </a:rPr>
              <a:t> </a:t>
            </a:r>
            <a:r>
              <a:rPr sz="2200" spc="-5" dirty="0">
                <a:latin typeface="Times New Roman"/>
                <a:cs typeface="Times New Roman"/>
              </a:rPr>
              <a:t>(OOAD)</a:t>
            </a:r>
            <a:r>
              <a:rPr sz="2200" spc="360" dirty="0">
                <a:latin typeface="Times New Roman"/>
                <a:cs typeface="Times New Roman"/>
              </a:rPr>
              <a:t> </a:t>
            </a:r>
            <a:r>
              <a:rPr sz="2200" spc="-5" dirty="0">
                <a:latin typeface="Times New Roman"/>
                <a:cs typeface="Times New Roman"/>
              </a:rPr>
              <a:t>is</a:t>
            </a:r>
            <a:r>
              <a:rPr sz="2200" spc="355" dirty="0">
                <a:latin typeface="Times New Roman"/>
                <a:cs typeface="Times New Roman"/>
              </a:rPr>
              <a:t> </a:t>
            </a:r>
            <a:r>
              <a:rPr sz="2200" spc="-5" dirty="0">
                <a:latin typeface="Times New Roman"/>
                <a:cs typeface="Times New Roman"/>
              </a:rPr>
              <a:t>a</a:t>
            </a:r>
            <a:r>
              <a:rPr sz="2200" spc="355" dirty="0">
                <a:latin typeface="Times New Roman"/>
                <a:cs typeface="Times New Roman"/>
              </a:rPr>
              <a:t> </a:t>
            </a:r>
            <a:r>
              <a:rPr sz="2200" dirty="0">
                <a:latin typeface="Times New Roman"/>
                <a:cs typeface="Times New Roman"/>
              </a:rPr>
              <a:t>popular</a:t>
            </a:r>
            <a:r>
              <a:rPr sz="2200" spc="365" dirty="0">
                <a:latin typeface="Times New Roman"/>
                <a:cs typeface="Times New Roman"/>
              </a:rPr>
              <a:t> </a:t>
            </a:r>
            <a:r>
              <a:rPr sz="2200" spc="-5" dirty="0">
                <a:latin typeface="Times New Roman"/>
                <a:cs typeface="Times New Roman"/>
              </a:rPr>
              <a:t>technical</a:t>
            </a:r>
            <a:endParaRPr sz="2200" dirty="0">
              <a:latin typeface="Times New Roman"/>
              <a:cs typeface="Times New Roman"/>
            </a:endParaRPr>
          </a:p>
          <a:p>
            <a:pPr marL="194945">
              <a:lnSpc>
                <a:spcPct val="100000"/>
              </a:lnSpc>
              <a:spcBef>
                <a:spcPts val="5"/>
              </a:spcBef>
            </a:pPr>
            <a:r>
              <a:rPr sz="2200" dirty="0">
                <a:latin typeface="Times New Roman"/>
                <a:cs typeface="Times New Roman"/>
              </a:rPr>
              <a:t>approach</a:t>
            </a:r>
            <a:r>
              <a:rPr sz="2200" spc="-45" dirty="0">
                <a:latin typeface="Times New Roman"/>
                <a:cs typeface="Times New Roman"/>
              </a:rPr>
              <a:t> </a:t>
            </a:r>
            <a:r>
              <a:rPr sz="2200" spc="-5" dirty="0">
                <a:latin typeface="Times New Roman"/>
                <a:cs typeface="Times New Roman"/>
              </a:rPr>
              <a:t>for</a:t>
            </a:r>
            <a:endParaRPr sz="2200" dirty="0">
              <a:latin typeface="Times New Roman"/>
              <a:cs typeface="Times New Roman"/>
            </a:endParaRPr>
          </a:p>
          <a:p>
            <a:pPr marL="469900" lvl="1" indent="-183515">
              <a:lnSpc>
                <a:spcPct val="100000"/>
              </a:lnSpc>
              <a:spcBef>
                <a:spcPts val="450"/>
              </a:spcBef>
              <a:buClr>
                <a:srgbClr val="4F81BC"/>
              </a:buClr>
              <a:buSzPct val="83333"/>
              <a:buFont typeface="Arial MT"/>
              <a:buChar char="•"/>
              <a:tabLst>
                <a:tab pos="470534" algn="l"/>
              </a:tabLst>
            </a:pPr>
            <a:r>
              <a:rPr sz="1800" dirty="0">
                <a:latin typeface="Times New Roman"/>
                <a:cs typeface="Times New Roman"/>
              </a:rPr>
              <a:t>analyzing,</a:t>
            </a:r>
          </a:p>
          <a:p>
            <a:pPr marL="469900" lvl="1" indent="-183515">
              <a:lnSpc>
                <a:spcPct val="100000"/>
              </a:lnSpc>
              <a:spcBef>
                <a:spcPts val="430"/>
              </a:spcBef>
              <a:buClr>
                <a:srgbClr val="4F81BC"/>
              </a:buClr>
              <a:buSzPct val="83333"/>
              <a:buFont typeface="Arial MT"/>
              <a:buChar char="•"/>
              <a:tabLst>
                <a:tab pos="470534" algn="l"/>
              </a:tabLst>
            </a:pPr>
            <a:r>
              <a:rPr sz="1800" dirty="0">
                <a:latin typeface="Times New Roman"/>
                <a:cs typeface="Times New Roman"/>
              </a:rPr>
              <a:t>designing</a:t>
            </a:r>
            <a:r>
              <a:rPr sz="1800" spc="-10" dirty="0">
                <a:latin typeface="Times New Roman"/>
                <a:cs typeface="Times New Roman"/>
              </a:rPr>
              <a:t> </a:t>
            </a:r>
            <a:r>
              <a:rPr sz="1800" dirty="0">
                <a:latin typeface="Times New Roman"/>
                <a:cs typeface="Times New Roman"/>
              </a:rPr>
              <a:t>an</a:t>
            </a:r>
            <a:r>
              <a:rPr sz="1800" spc="-15" dirty="0">
                <a:latin typeface="Times New Roman"/>
                <a:cs typeface="Times New Roman"/>
              </a:rPr>
              <a:t> </a:t>
            </a:r>
            <a:r>
              <a:rPr sz="1800" dirty="0">
                <a:latin typeface="Times New Roman"/>
                <a:cs typeface="Times New Roman"/>
              </a:rPr>
              <a:t>application,</a:t>
            </a:r>
            <a:r>
              <a:rPr sz="1800" spc="-15" dirty="0">
                <a:latin typeface="Times New Roman"/>
                <a:cs typeface="Times New Roman"/>
              </a:rPr>
              <a:t> </a:t>
            </a:r>
            <a:r>
              <a:rPr sz="1800" dirty="0">
                <a:latin typeface="Times New Roman"/>
                <a:cs typeface="Times New Roman"/>
              </a:rPr>
              <a:t>system,</a:t>
            </a:r>
            <a:r>
              <a:rPr sz="1800" spc="-30" dirty="0">
                <a:latin typeface="Times New Roman"/>
                <a:cs typeface="Times New Roman"/>
              </a:rPr>
              <a:t> </a:t>
            </a:r>
            <a:r>
              <a:rPr sz="1800" spc="-5" dirty="0">
                <a:latin typeface="Times New Roman"/>
                <a:cs typeface="Times New Roman"/>
              </a:rPr>
              <a:t>or</a:t>
            </a:r>
            <a:r>
              <a:rPr sz="1800" dirty="0">
                <a:latin typeface="Times New Roman"/>
                <a:cs typeface="Times New Roman"/>
              </a:rPr>
              <a:t> </a:t>
            </a:r>
            <a:r>
              <a:rPr sz="1800" spc="-5" dirty="0">
                <a:latin typeface="Times New Roman"/>
                <a:cs typeface="Times New Roman"/>
              </a:rPr>
              <a:t>business</a:t>
            </a:r>
            <a:endParaRPr sz="1800" dirty="0">
              <a:latin typeface="Times New Roman"/>
              <a:cs typeface="Times New Roman"/>
            </a:endParaRPr>
          </a:p>
          <a:p>
            <a:pPr marL="469900" lvl="1" indent="-183515">
              <a:lnSpc>
                <a:spcPct val="100000"/>
              </a:lnSpc>
              <a:spcBef>
                <a:spcPts val="430"/>
              </a:spcBef>
              <a:buClr>
                <a:srgbClr val="4F81BC"/>
              </a:buClr>
              <a:buSzPct val="83333"/>
              <a:buFont typeface="Arial MT"/>
              <a:buChar char="•"/>
              <a:tabLst>
                <a:tab pos="470534" algn="l"/>
              </a:tabLst>
            </a:pPr>
            <a:r>
              <a:rPr sz="1800" dirty="0">
                <a:latin typeface="Times New Roman"/>
                <a:cs typeface="Times New Roman"/>
              </a:rPr>
              <a:t>by</a:t>
            </a:r>
            <a:r>
              <a:rPr sz="1800" spc="-20" dirty="0">
                <a:latin typeface="Times New Roman"/>
                <a:cs typeface="Times New Roman"/>
              </a:rPr>
              <a:t> </a:t>
            </a:r>
            <a:r>
              <a:rPr sz="1800" dirty="0">
                <a:latin typeface="Times New Roman"/>
                <a:cs typeface="Times New Roman"/>
              </a:rPr>
              <a:t>applying</a:t>
            </a:r>
            <a:r>
              <a:rPr sz="1800" spc="-30" dirty="0">
                <a:latin typeface="Times New Roman"/>
                <a:cs typeface="Times New Roman"/>
              </a:rPr>
              <a:t> </a:t>
            </a:r>
            <a:r>
              <a:rPr sz="1800" dirty="0">
                <a:latin typeface="Times New Roman"/>
                <a:cs typeface="Times New Roman"/>
              </a:rPr>
              <a:t>the</a:t>
            </a:r>
            <a:r>
              <a:rPr sz="1800" spc="-5" dirty="0">
                <a:latin typeface="Times New Roman"/>
                <a:cs typeface="Times New Roman"/>
              </a:rPr>
              <a:t> </a:t>
            </a:r>
            <a:r>
              <a:rPr sz="1800" dirty="0">
                <a:latin typeface="Times New Roman"/>
                <a:cs typeface="Times New Roman"/>
              </a:rPr>
              <a:t>object</a:t>
            </a:r>
            <a:r>
              <a:rPr sz="1800" spc="-25" dirty="0">
                <a:latin typeface="Times New Roman"/>
                <a:cs typeface="Times New Roman"/>
              </a:rPr>
              <a:t> </a:t>
            </a:r>
            <a:r>
              <a:rPr sz="1800" dirty="0">
                <a:latin typeface="Times New Roman"/>
                <a:cs typeface="Times New Roman"/>
              </a:rPr>
              <a:t>oriented</a:t>
            </a:r>
            <a:r>
              <a:rPr sz="1800" spc="-25" dirty="0">
                <a:latin typeface="Times New Roman"/>
                <a:cs typeface="Times New Roman"/>
              </a:rPr>
              <a:t> </a:t>
            </a:r>
            <a:r>
              <a:rPr sz="1800" dirty="0">
                <a:latin typeface="Times New Roman"/>
                <a:cs typeface="Times New Roman"/>
              </a:rPr>
              <a:t>paradigm</a:t>
            </a:r>
            <a:r>
              <a:rPr sz="1800" spc="-15" dirty="0">
                <a:latin typeface="Times New Roman"/>
                <a:cs typeface="Times New Roman"/>
              </a:rPr>
              <a:t> </a:t>
            </a:r>
            <a:r>
              <a:rPr sz="1800" dirty="0">
                <a:latin typeface="Times New Roman"/>
                <a:cs typeface="Times New Roman"/>
              </a:rPr>
              <a:t>and</a:t>
            </a:r>
          </a:p>
          <a:p>
            <a:pPr marL="469900" lvl="1" indent="-183515">
              <a:lnSpc>
                <a:spcPct val="100000"/>
              </a:lnSpc>
              <a:spcBef>
                <a:spcPts val="434"/>
              </a:spcBef>
              <a:buClr>
                <a:srgbClr val="4F81BC"/>
              </a:buClr>
              <a:buSzPct val="83333"/>
              <a:buFont typeface="Arial MT"/>
              <a:buChar char="•"/>
              <a:tabLst>
                <a:tab pos="470534" algn="l"/>
              </a:tabLst>
            </a:pPr>
            <a:r>
              <a:rPr sz="1800" dirty="0">
                <a:latin typeface="Times New Roman"/>
                <a:cs typeface="Times New Roman"/>
              </a:rPr>
              <a:t>visual</a:t>
            </a:r>
            <a:r>
              <a:rPr sz="1800" spc="105" dirty="0">
                <a:latin typeface="Times New Roman"/>
                <a:cs typeface="Times New Roman"/>
              </a:rPr>
              <a:t> </a:t>
            </a:r>
            <a:r>
              <a:rPr sz="1800" spc="-5" dirty="0">
                <a:latin typeface="Times New Roman"/>
                <a:cs typeface="Times New Roman"/>
              </a:rPr>
              <a:t>modeling</a:t>
            </a:r>
            <a:r>
              <a:rPr sz="1800" spc="100" dirty="0">
                <a:latin typeface="Times New Roman"/>
                <a:cs typeface="Times New Roman"/>
              </a:rPr>
              <a:t> </a:t>
            </a:r>
            <a:r>
              <a:rPr sz="1800" dirty="0">
                <a:latin typeface="Times New Roman"/>
                <a:cs typeface="Times New Roman"/>
              </a:rPr>
              <a:t>throughout</a:t>
            </a:r>
            <a:r>
              <a:rPr sz="1800" spc="105" dirty="0">
                <a:latin typeface="Times New Roman"/>
                <a:cs typeface="Times New Roman"/>
              </a:rPr>
              <a:t> </a:t>
            </a:r>
            <a:r>
              <a:rPr sz="1800" spc="-5" dirty="0">
                <a:latin typeface="Times New Roman"/>
                <a:cs typeface="Times New Roman"/>
              </a:rPr>
              <a:t>the</a:t>
            </a:r>
            <a:r>
              <a:rPr sz="1800" spc="114" dirty="0">
                <a:latin typeface="Times New Roman"/>
                <a:cs typeface="Times New Roman"/>
              </a:rPr>
              <a:t> </a:t>
            </a:r>
            <a:r>
              <a:rPr sz="1800" spc="-5" dirty="0">
                <a:latin typeface="Times New Roman"/>
                <a:cs typeface="Times New Roman"/>
              </a:rPr>
              <a:t>development</a:t>
            </a:r>
            <a:r>
              <a:rPr sz="1800" spc="105" dirty="0">
                <a:latin typeface="Times New Roman"/>
                <a:cs typeface="Times New Roman"/>
              </a:rPr>
              <a:t> </a:t>
            </a:r>
            <a:r>
              <a:rPr sz="1800" dirty="0">
                <a:latin typeface="Times New Roman"/>
                <a:cs typeface="Times New Roman"/>
              </a:rPr>
              <a:t>life</a:t>
            </a:r>
            <a:r>
              <a:rPr sz="1800" spc="100" dirty="0">
                <a:latin typeface="Times New Roman"/>
                <a:cs typeface="Times New Roman"/>
              </a:rPr>
              <a:t> </a:t>
            </a:r>
            <a:r>
              <a:rPr sz="1800" dirty="0">
                <a:latin typeface="Times New Roman"/>
                <a:cs typeface="Times New Roman"/>
              </a:rPr>
              <a:t>cycles</a:t>
            </a:r>
            <a:r>
              <a:rPr sz="1800" spc="114" dirty="0">
                <a:latin typeface="Times New Roman"/>
                <a:cs typeface="Times New Roman"/>
              </a:rPr>
              <a:t> </a:t>
            </a:r>
            <a:r>
              <a:rPr sz="1800" dirty="0">
                <a:latin typeface="Times New Roman"/>
                <a:cs typeface="Times New Roman"/>
              </a:rPr>
              <a:t>for</a:t>
            </a:r>
            <a:r>
              <a:rPr sz="1800" spc="110" dirty="0">
                <a:latin typeface="Times New Roman"/>
                <a:cs typeface="Times New Roman"/>
              </a:rPr>
              <a:t> </a:t>
            </a:r>
            <a:r>
              <a:rPr sz="1800" spc="-5" dirty="0">
                <a:latin typeface="Times New Roman"/>
                <a:cs typeface="Times New Roman"/>
              </a:rPr>
              <a:t>better</a:t>
            </a:r>
            <a:r>
              <a:rPr sz="1800" spc="95" dirty="0">
                <a:latin typeface="Times New Roman"/>
                <a:cs typeface="Times New Roman"/>
              </a:rPr>
              <a:t> </a:t>
            </a:r>
            <a:r>
              <a:rPr sz="1800" spc="-5" dirty="0">
                <a:latin typeface="Times New Roman"/>
                <a:cs typeface="Times New Roman"/>
              </a:rPr>
              <a:t>communication</a:t>
            </a:r>
            <a:endParaRPr sz="1800" dirty="0">
              <a:latin typeface="Times New Roman"/>
              <a:cs typeface="Times New Roman"/>
            </a:endParaRPr>
          </a:p>
          <a:p>
            <a:pPr marL="469900">
              <a:lnSpc>
                <a:spcPct val="100000"/>
              </a:lnSpc>
            </a:pPr>
            <a:r>
              <a:rPr sz="1800" dirty="0">
                <a:latin typeface="Times New Roman"/>
                <a:cs typeface="Times New Roman"/>
              </a:rPr>
              <a:t>and</a:t>
            </a:r>
            <a:r>
              <a:rPr sz="1800" spc="-35" dirty="0">
                <a:latin typeface="Times New Roman"/>
                <a:cs typeface="Times New Roman"/>
              </a:rPr>
              <a:t> </a:t>
            </a:r>
            <a:r>
              <a:rPr sz="1800" dirty="0">
                <a:latin typeface="Times New Roman"/>
                <a:cs typeface="Times New Roman"/>
              </a:rPr>
              <a:t>product</a:t>
            </a:r>
            <a:r>
              <a:rPr sz="1800" spc="-30" dirty="0">
                <a:latin typeface="Times New Roman"/>
                <a:cs typeface="Times New Roman"/>
              </a:rPr>
              <a:t> </a:t>
            </a:r>
            <a:r>
              <a:rPr sz="1800" spc="-10" dirty="0">
                <a:latin typeface="Times New Roman"/>
                <a:cs typeface="Times New Roman"/>
              </a:rPr>
              <a:t>quality.</a:t>
            </a:r>
            <a:endParaRPr sz="1800" dirty="0">
              <a:latin typeface="Times New Roman"/>
              <a:cs typeface="Times New Roman"/>
            </a:endParaRPr>
          </a:p>
          <a:p>
            <a:pPr marL="195580" indent="-182880">
              <a:lnSpc>
                <a:spcPct val="100000"/>
              </a:lnSpc>
              <a:spcBef>
                <a:spcPts val="515"/>
              </a:spcBef>
              <a:buClr>
                <a:srgbClr val="4F81BC"/>
              </a:buClr>
              <a:buSzPct val="84090"/>
              <a:buFont typeface="Arial MT"/>
              <a:buChar char="•"/>
              <a:tabLst>
                <a:tab pos="195580" algn="l"/>
              </a:tabLst>
            </a:pPr>
            <a:r>
              <a:rPr sz="2200" spc="-5" dirty="0">
                <a:latin typeface="Times New Roman"/>
                <a:cs typeface="Times New Roman"/>
              </a:rPr>
              <a:t>Object-oriented</a:t>
            </a:r>
            <a:r>
              <a:rPr sz="2200" spc="25" dirty="0">
                <a:latin typeface="Times New Roman"/>
                <a:cs typeface="Times New Roman"/>
              </a:rPr>
              <a:t> </a:t>
            </a:r>
            <a:r>
              <a:rPr sz="2200" spc="-10" dirty="0">
                <a:latin typeface="Times New Roman"/>
                <a:cs typeface="Times New Roman"/>
              </a:rPr>
              <a:t>programming</a:t>
            </a:r>
            <a:r>
              <a:rPr sz="2200" spc="60" dirty="0">
                <a:latin typeface="Times New Roman"/>
                <a:cs typeface="Times New Roman"/>
              </a:rPr>
              <a:t> </a:t>
            </a:r>
            <a:r>
              <a:rPr sz="2200" spc="-5" dirty="0">
                <a:latin typeface="Times New Roman"/>
                <a:cs typeface="Times New Roman"/>
              </a:rPr>
              <a:t>(OOP)</a:t>
            </a:r>
            <a:r>
              <a:rPr sz="2200" spc="20" dirty="0">
                <a:latin typeface="Times New Roman"/>
                <a:cs typeface="Times New Roman"/>
              </a:rPr>
              <a:t> </a:t>
            </a:r>
            <a:r>
              <a:rPr sz="2200" spc="-5" dirty="0">
                <a:latin typeface="Times New Roman"/>
                <a:cs typeface="Times New Roman"/>
              </a:rPr>
              <a:t>is</a:t>
            </a:r>
            <a:r>
              <a:rPr sz="2200" dirty="0">
                <a:latin typeface="Times New Roman"/>
                <a:cs typeface="Times New Roman"/>
              </a:rPr>
              <a:t> </a:t>
            </a:r>
            <a:r>
              <a:rPr sz="2200" spc="-5" dirty="0">
                <a:latin typeface="Times New Roman"/>
                <a:cs typeface="Times New Roman"/>
              </a:rPr>
              <a:t>a</a:t>
            </a:r>
            <a:r>
              <a:rPr sz="2200" dirty="0">
                <a:latin typeface="Times New Roman"/>
                <a:cs typeface="Times New Roman"/>
              </a:rPr>
              <a:t> </a:t>
            </a:r>
            <a:r>
              <a:rPr sz="2200" spc="-5" dirty="0">
                <a:latin typeface="Times New Roman"/>
                <a:cs typeface="Times New Roman"/>
              </a:rPr>
              <a:t>method</a:t>
            </a:r>
            <a:endParaRPr sz="2200" dirty="0">
              <a:latin typeface="Times New Roman"/>
              <a:cs typeface="Times New Roman"/>
            </a:endParaRPr>
          </a:p>
          <a:p>
            <a:pPr marL="469900" lvl="1" indent="-183515">
              <a:lnSpc>
                <a:spcPct val="100000"/>
              </a:lnSpc>
              <a:spcBef>
                <a:spcPts val="445"/>
              </a:spcBef>
              <a:buClr>
                <a:srgbClr val="4F81BC"/>
              </a:buClr>
              <a:buSzPct val="83333"/>
              <a:buFont typeface="Arial MT"/>
              <a:buChar char="•"/>
              <a:tabLst>
                <a:tab pos="470534" algn="l"/>
              </a:tabLst>
            </a:pPr>
            <a:r>
              <a:rPr sz="1800" dirty="0">
                <a:latin typeface="Times New Roman"/>
                <a:cs typeface="Times New Roman"/>
              </a:rPr>
              <a:t>based</a:t>
            </a:r>
            <a:r>
              <a:rPr sz="1800" spc="-15" dirty="0">
                <a:latin typeface="Times New Roman"/>
                <a:cs typeface="Times New Roman"/>
              </a:rPr>
              <a:t> </a:t>
            </a:r>
            <a:r>
              <a:rPr sz="1800" dirty="0">
                <a:latin typeface="Times New Roman"/>
                <a:cs typeface="Times New Roman"/>
              </a:rPr>
              <a:t>on</a:t>
            </a:r>
            <a:r>
              <a:rPr sz="1800" spc="-5" dirty="0">
                <a:latin typeface="Times New Roman"/>
                <a:cs typeface="Times New Roman"/>
              </a:rPr>
              <a:t> </a:t>
            </a:r>
            <a:r>
              <a:rPr sz="1800" dirty="0">
                <a:latin typeface="Times New Roman"/>
                <a:cs typeface="Times New Roman"/>
              </a:rPr>
              <a:t>the</a:t>
            </a:r>
            <a:r>
              <a:rPr sz="1800" spc="-20" dirty="0">
                <a:latin typeface="Times New Roman"/>
                <a:cs typeface="Times New Roman"/>
              </a:rPr>
              <a:t> </a:t>
            </a:r>
            <a:r>
              <a:rPr sz="1800" dirty="0">
                <a:latin typeface="Times New Roman"/>
                <a:cs typeface="Times New Roman"/>
              </a:rPr>
              <a:t>concept</a:t>
            </a:r>
            <a:r>
              <a:rPr sz="1800" spc="-5" dirty="0">
                <a:latin typeface="Times New Roman"/>
                <a:cs typeface="Times New Roman"/>
              </a:rPr>
              <a:t> </a:t>
            </a:r>
            <a:r>
              <a:rPr sz="1800" dirty="0">
                <a:latin typeface="Times New Roman"/>
                <a:cs typeface="Times New Roman"/>
              </a:rPr>
              <a:t>of</a:t>
            </a:r>
            <a:r>
              <a:rPr sz="1800" spc="-20" dirty="0">
                <a:latin typeface="Times New Roman"/>
                <a:cs typeface="Times New Roman"/>
              </a:rPr>
              <a:t> </a:t>
            </a:r>
            <a:r>
              <a:rPr sz="1800" spc="-5" dirty="0">
                <a:latin typeface="Times New Roman"/>
                <a:cs typeface="Times New Roman"/>
              </a:rPr>
              <a:t>“objects",</a:t>
            </a:r>
            <a:endParaRPr sz="1800" dirty="0">
              <a:latin typeface="Times New Roman"/>
              <a:cs typeface="Times New Roman"/>
            </a:endParaRPr>
          </a:p>
          <a:p>
            <a:pPr marL="469900" lvl="1" indent="-183515">
              <a:lnSpc>
                <a:spcPct val="100000"/>
              </a:lnSpc>
              <a:spcBef>
                <a:spcPts val="434"/>
              </a:spcBef>
              <a:buClr>
                <a:srgbClr val="4F81BC"/>
              </a:buClr>
              <a:buSzPct val="83333"/>
              <a:buFont typeface="Arial MT"/>
              <a:buChar char="•"/>
              <a:tabLst>
                <a:tab pos="470534" algn="l"/>
              </a:tabLst>
            </a:pPr>
            <a:r>
              <a:rPr sz="1800" dirty="0">
                <a:latin typeface="Times New Roman"/>
                <a:cs typeface="Times New Roman"/>
              </a:rPr>
              <a:t>which</a:t>
            </a:r>
            <a:r>
              <a:rPr sz="1800" spc="-20" dirty="0">
                <a:latin typeface="Times New Roman"/>
                <a:cs typeface="Times New Roman"/>
              </a:rPr>
              <a:t> </a:t>
            </a:r>
            <a:r>
              <a:rPr sz="1800" dirty="0">
                <a:latin typeface="Times New Roman"/>
                <a:cs typeface="Times New Roman"/>
              </a:rPr>
              <a:t>are</a:t>
            </a:r>
            <a:r>
              <a:rPr sz="1800" spc="-10" dirty="0">
                <a:latin typeface="Times New Roman"/>
                <a:cs typeface="Times New Roman"/>
              </a:rPr>
              <a:t> </a:t>
            </a:r>
            <a:r>
              <a:rPr sz="1800" dirty="0">
                <a:latin typeface="Times New Roman"/>
                <a:cs typeface="Times New Roman"/>
              </a:rPr>
              <a:t>data</a:t>
            </a:r>
            <a:r>
              <a:rPr sz="1800" spc="-25" dirty="0">
                <a:latin typeface="Times New Roman"/>
                <a:cs typeface="Times New Roman"/>
              </a:rPr>
              <a:t> </a:t>
            </a:r>
            <a:r>
              <a:rPr sz="1800" dirty="0">
                <a:latin typeface="Times New Roman"/>
                <a:cs typeface="Times New Roman"/>
              </a:rPr>
              <a:t>structures</a:t>
            </a:r>
            <a:r>
              <a:rPr sz="1800" spc="-10" dirty="0">
                <a:latin typeface="Times New Roman"/>
                <a:cs typeface="Times New Roman"/>
              </a:rPr>
              <a:t> </a:t>
            </a:r>
            <a:r>
              <a:rPr sz="1800" dirty="0">
                <a:latin typeface="Times New Roman"/>
                <a:cs typeface="Times New Roman"/>
              </a:rPr>
              <a:t>that</a:t>
            </a:r>
            <a:r>
              <a:rPr sz="1800" spc="-15" dirty="0">
                <a:latin typeface="Times New Roman"/>
                <a:cs typeface="Times New Roman"/>
              </a:rPr>
              <a:t> </a:t>
            </a:r>
            <a:r>
              <a:rPr sz="1800" dirty="0">
                <a:latin typeface="Times New Roman"/>
                <a:cs typeface="Times New Roman"/>
              </a:rPr>
              <a:t>contain</a:t>
            </a:r>
            <a:r>
              <a:rPr sz="1800" spc="-25" dirty="0">
                <a:latin typeface="Times New Roman"/>
                <a:cs typeface="Times New Roman"/>
              </a:rPr>
              <a:t> </a:t>
            </a:r>
            <a:r>
              <a:rPr sz="1800" dirty="0">
                <a:latin typeface="Times New Roman"/>
                <a:cs typeface="Times New Roman"/>
              </a:rPr>
              <a:t>data,</a:t>
            </a:r>
          </a:p>
          <a:p>
            <a:pPr marL="469900" lvl="1" indent="-183515">
              <a:lnSpc>
                <a:spcPct val="100000"/>
              </a:lnSpc>
              <a:spcBef>
                <a:spcPts val="434"/>
              </a:spcBef>
              <a:buClr>
                <a:srgbClr val="4F81BC"/>
              </a:buClr>
              <a:buSzPct val="83333"/>
              <a:buFont typeface="Arial MT"/>
              <a:buChar char="•"/>
              <a:tabLst>
                <a:tab pos="470534" algn="l"/>
              </a:tabLst>
            </a:pPr>
            <a:r>
              <a:rPr sz="1800" dirty="0">
                <a:latin typeface="Times New Roman"/>
                <a:cs typeface="Times New Roman"/>
              </a:rPr>
              <a:t>in</a:t>
            </a:r>
            <a:r>
              <a:rPr sz="1800" spc="-30" dirty="0">
                <a:latin typeface="Times New Roman"/>
                <a:cs typeface="Times New Roman"/>
              </a:rPr>
              <a:t> </a:t>
            </a:r>
            <a:r>
              <a:rPr sz="1800" dirty="0">
                <a:latin typeface="Times New Roman"/>
                <a:cs typeface="Times New Roman"/>
              </a:rPr>
              <a:t>the</a:t>
            </a:r>
            <a:r>
              <a:rPr sz="1800" spc="-20" dirty="0">
                <a:latin typeface="Times New Roman"/>
                <a:cs typeface="Times New Roman"/>
              </a:rPr>
              <a:t> </a:t>
            </a:r>
            <a:r>
              <a:rPr sz="1800" dirty="0">
                <a:latin typeface="Times New Roman"/>
                <a:cs typeface="Times New Roman"/>
              </a:rPr>
              <a:t>form</a:t>
            </a:r>
            <a:r>
              <a:rPr sz="1800" spc="-20" dirty="0">
                <a:latin typeface="Times New Roman"/>
                <a:cs typeface="Times New Roman"/>
              </a:rPr>
              <a:t> </a:t>
            </a:r>
            <a:r>
              <a:rPr sz="1800" dirty="0">
                <a:latin typeface="Times New Roman"/>
                <a:cs typeface="Times New Roman"/>
              </a:rPr>
              <a:t>of</a:t>
            </a:r>
            <a:r>
              <a:rPr sz="1800" spc="-15" dirty="0">
                <a:latin typeface="Times New Roman"/>
                <a:cs typeface="Times New Roman"/>
              </a:rPr>
              <a:t> </a:t>
            </a:r>
            <a:r>
              <a:rPr sz="1800" dirty="0">
                <a:latin typeface="Times New Roman"/>
                <a:cs typeface="Times New Roman"/>
              </a:rPr>
              <a:t>fields,</a:t>
            </a:r>
          </a:p>
          <a:p>
            <a:pPr marL="469900" lvl="1" indent="-183515">
              <a:lnSpc>
                <a:spcPct val="100000"/>
              </a:lnSpc>
              <a:spcBef>
                <a:spcPts val="430"/>
              </a:spcBef>
              <a:buClr>
                <a:srgbClr val="4F81BC"/>
              </a:buClr>
              <a:buSzPct val="83333"/>
              <a:buFont typeface="Arial MT"/>
              <a:buChar char="•"/>
              <a:tabLst>
                <a:tab pos="470534" algn="l"/>
              </a:tabLst>
            </a:pPr>
            <a:r>
              <a:rPr sz="1800" dirty="0">
                <a:latin typeface="Times New Roman"/>
                <a:cs typeface="Times New Roman"/>
              </a:rPr>
              <a:t>often</a:t>
            </a:r>
            <a:r>
              <a:rPr sz="1800" spc="-25" dirty="0">
                <a:latin typeface="Times New Roman"/>
                <a:cs typeface="Times New Roman"/>
              </a:rPr>
              <a:t> </a:t>
            </a:r>
            <a:r>
              <a:rPr sz="1800" dirty="0">
                <a:latin typeface="Times New Roman"/>
                <a:cs typeface="Times New Roman"/>
              </a:rPr>
              <a:t>known</a:t>
            </a:r>
            <a:r>
              <a:rPr sz="1800" spc="-15" dirty="0">
                <a:latin typeface="Times New Roman"/>
                <a:cs typeface="Times New Roman"/>
              </a:rPr>
              <a:t> </a:t>
            </a:r>
            <a:r>
              <a:rPr sz="1800" spc="-5" dirty="0">
                <a:latin typeface="Times New Roman"/>
                <a:cs typeface="Times New Roman"/>
              </a:rPr>
              <a:t>as</a:t>
            </a:r>
            <a:r>
              <a:rPr sz="1800" spc="-35" dirty="0">
                <a:latin typeface="Times New Roman"/>
                <a:cs typeface="Times New Roman"/>
              </a:rPr>
              <a:t> </a:t>
            </a:r>
            <a:r>
              <a:rPr sz="1800" dirty="0">
                <a:latin typeface="Times New Roman"/>
                <a:cs typeface="Times New Roman"/>
              </a:rPr>
              <a:t>attributes;</a:t>
            </a:r>
          </a:p>
          <a:p>
            <a:pPr marL="469900" lvl="1" indent="-183515">
              <a:lnSpc>
                <a:spcPct val="100000"/>
              </a:lnSpc>
              <a:spcBef>
                <a:spcPts val="430"/>
              </a:spcBef>
              <a:buClr>
                <a:srgbClr val="4F81BC"/>
              </a:buClr>
              <a:buSzPct val="83333"/>
              <a:buFont typeface="Arial MT"/>
              <a:buChar char="•"/>
              <a:tabLst>
                <a:tab pos="470534" algn="l"/>
              </a:tabLst>
            </a:pPr>
            <a:r>
              <a:rPr sz="1800" dirty="0">
                <a:latin typeface="Times New Roman"/>
                <a:cs typeface="Times New Roman"/>
              </a:rPr>
              <a:t>and</a:t>
            </a:r>
            <a:r>
              <a:rPr sz="1800" spc="-20" dirty="0">
                <a:latin typeface="Times New Roman"/>
                <a:cs typeface="Times New Roman"/>
              </a:rPr>
              <a:t> </a:t>
            </a:r>
            <a:r>
              <a:rPr sz="1800" dirty="0">
                <a:latin typeface="Times New Roman"/>
                <a:cs typeface="Times New Roman"/>
              </a:rPr>
              <a:t>code,</a:t>
            </a:r>
            <a:r>
              <a:rPr sz="1800" spc="-25" dirty="0">
                <a:latin typeface="Times New Roman"/>
                <a:cs typeface="Times New Roman"/>
              </a:rPr>
              <a:t> </a:t>
            </a:r>
            <a:r>
              <a:rPr sz="1800" dirty="0">
                <a:latin typeface="Times New Roman"/>
                <a:cs typeface="Times New Roman"/>
              </a:rPr>
              <a:t>in</a:t>
            </a:r>
            <a:r>
              <a:rPr sz="1800" spc="-5" dirty="0">
                <a:latin typeface="Times New Roman"/>
                <a:cs typeface="Times New Roman"/>
              </a:rPr>
              <a:t> </a:t>
            </a:r>
            <a:r>
              <a:rPr sz="1800" dirty="0">
                <a:latin typeface="Times New Roman"/>
                <a:cs typeface="Times New Roman"/>
              </a:rPr>
              <a:t>the</a:t>
            </a:r>
            <a:r>
              <a:rPr sz="1800" spc="-25" dirty="0">
                <a:latin typeface="Times New Roman"/>
                <a:cs typeface="Times New Roman"/>
              </a:rPr>
              <a:t> </a:t>
            </a:r>
            <a:r>
              <a:rPr sz="1800" dirty="0">
                <a:latin typeface="Times New Roman"/>
                <a:cs typeface="Times New Roman"/>
              </a:rPr>
              <a:t>form</a:t>
            </a:r>
            <a:r>
              <a:rPr sz="1800" spc="-5" dirty="0">
                <a:latin typeface="Times New Roman"/>
                <a:cs typeface="Times New Roman"/>
              </a:rPr>
              <a:t> </a:t>
            </a:r>
            <a:r>
              <a:rPr sz="1800" dirty="0">
                <a:latin typeface="Times New Roman"/>
                <a:cs typeface="Times New Roman"/>
              </a:rPr>
              <a:t>of</a:t>
            </a:r>
            <a:r>
              <a:rPr sz="1800" spc="-25" dirty="0">
                <a:latin typeface="Times New Roman"/>
                <a:cs typeface="Times New Roman"/>
              </a:rPr>
              <a:t> </a:t>
            </a:r>
            <a:r>
              <a:rPr sz="1800" dirty="0">
                <a:latin typeface="Times New Roman"/>
                <a:cs typeface="Times New Roman"/>
              </a:rPr>
              <a:t>procedures,</a:t>
            </a:r>
          </a:p>
          <a:p>
            <a:pPr marL="469900" lvl="1" indent="-183515">
              <a:lnSpc>
                <a:spcPct val="100000"/>
              </a:lnSpc>
              <a:spcBef>
                <a:spcPts val="434"/>
              </a:spcBef>
              <a:buClr>
                <a:srgbClr val="4F81BC"/>
              </a:buClr>
              <a:buSzPct val="83333"/>
              <a:buFont typeface="Arial MT"/>
              <a:buChar char="•"/>
              <a:tabLst>
                <a:tab pos="470534" algn="l"/>
              </a:tabLst>
            </a:pPr>
            <a:r>
              <a:rPr sz="1800" dirty="0">
                <a:latin typeface="Times New Roman"/>
                <a:cs typeface="Times New Roman"/>
              </a:rPr>
              <a:t>often</a:t>
            </a:r>
            <a:r>
              <a:rPr sz="1800" spc="-20" dirty="0">
                <a:latin typeface="Times New Roman"/>
                <a:cs typeface="Times New Roman"/>
              </a:rPr>
              <a:t> </a:t>
            </a:r>
            <a:r>
              <a:rPr sz="1800" spc="-5" dirty="0">
                <a:latin typeface="Times New Roman"/>
                <a:cs typeface="Times New Roman"/>
              </a:rPr>
              <a:t>known</a:t>
            </a:r>
            <a:r>
              <a:rPr sz="1800" spc="-10" dirty="0">
                <a:latin typeface="Times New Roman"/>
                <a:cs typeface="Times New Roman"/>
              </a:rPr>
              <a:t> </a:t>
            </a:r>
            <a:r>
              <a:rPr sz="1800" dirty="0">
                <a:latin typeface="Times New Roman"/>
                <a:cs typeface="Times New Roman"/>
              </a:rPr>
              <a:t>as</a:t>
            </a:r>
            <a:r>
              <a:rPr sz="1800" spc="-25" dirty="0">
                <a:latin typeface="Times New Roman"/>
                <a:cs typeface="Times New Roman"/>
              </a:rPr>
              <a:t> </a:t>
            </a:r>
            <a:r>
              <a:rPr sz="1800" spc="-5" dirty="0">
                <a:latin typeface="Times New Roman"/>
                <a:cs typeface="Times New Roman"/>
              </a:rPr>
              <a:t>methods.</a:t>
            </a:r>
            <a:endParaRPr sz="1800" dirty="0">
              <a:latin typeface="Times New Roman"/>
              <a:cs typeface="Times New Roman"/>
            </a:endParaRPr>
          </a:p>
        </p:txBody>
      </p:sp>
    </p:spTree>
    <p:extLst>
      <p:ext uri="{BB962C8B-B14F-4D97-AF65-F5344CB8AC3E}">
        <p14:creationId xmlns:p14="http://schemas.microsoft.com/office/powerpoint/2010/main" val="505242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Attributes of Complex system</a:t>
            </a:r>
            <a:r>
              <a:rPr lang="en-US" b="1" dirty="0"/>
              <a:t/>
            </a:r>
            <a:br>
              <a:rPr lang="en-US" b="1" dirty="0"/>
            </a:br>
            <a:endParaRPr lang="en-US" dirty="0"/>
          </a:p>
        </p:txBody>
      </p:sp>
      <p:sp>
        <p:nvSpPr>
          <p:cNvPr id="3" name="Content Placeholder 2"/>
          <p:cNvSpPr>
            <a:spLocks noGrp="1"/>
          </p:cNvSpPr>
          <p:nvPr>
            <p:ph idx="1"/>
          </p:nvPr>
        </p:nvSpPr>
        <p:spPr>
          <a:xfrm>
            <a:off x="457200" y="1600200"/>
            <a:ext cx="4343400" cy="4873752"/>
          </a:xfrm>
        </p:spPr>
        <p:txBody>
          <a:bodyPr>
            <a:normAutofit fontScale="95000"/>
          </a:bodyPr>
          <a:lstStyle/>
          <a:p>
            <a:pPr marL="0" indent="0">
              <a:buNone/>
            </a:pPr>
            <a:r>
              <a:rPr lang="en-US" dirty="0" smtClean="0">
                <a:solidFill>
                  <a:srgbClr val="FF0000"/>
                </a:solidFill>
              </a:rPr>
              <a:t>3. Stronger intra-component than inter components: </a:t>
            </a:r>
            <a:r>
              <a:rPr lang="en-US" dirty="0" smtClean="0"/>
              <a:t>Intra component </a:t>
            </a:r>
            <a:r>
              <a:rPr lang="en-US" dirty="0"/>
              <a:t>linkages are generally stronger than </a:t>
            </a:r>
            <a:r>
              <a:rPr lang="en-US" dirty="0" smtClean="0"/>
              <a:t>inter component </a:t>
            </a:r>
            <a:r>
              <a:rPr lang="en-US" dirty="0"/>
              <a:t>linkages. This fact has the effect of separating the high-frequency dynamics of the components—involving the internal structure of </a:t>
            </a:r>
            <a:r>
              <a:rPr lang="en-US" dirty="0" smtClean="0"/>
              <a:t>the components.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981200"/>
            <a:ext cx="3716711"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986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Attributes of Complex system</a:t>
            </a:r>
            <a:r>
              <a:rPr lang="en-US" b="1" dirty="0"/>
              <a:t/>
            </a:r>
            <a:br>
              <a:rPr lang="en-US" b="1" dirty="0"/>
            </a:br>
            <a:endParaRPr lang="en-US" dirty="0"/>
          </a:p>
        </p:txBody>
      </p:sp>
      <p:sp>
        <p:nvSpPr>
          <p:cNvPr id="3" name="Content Placeholder 2"/>
          <p:cNvSpPr>
            <a:spLocks noGrp="1"/>
          </p:cNvSpPr>
          <p:nvPr>
            <p:ph idx="1"/>
          </p:nvPr>
        </p:nvSpPr>
        <p:spPr>
          <a:xfrm>
            <a:off x="457200" y="1600200"/>
            <a:ext cx="4038600" cy="4873752"/>
          </a:xfrm>
        </p:spPr>
        <p:txBody>
          <a:bodyPr>
            <a:normAutofit fontScale="95000"/>
          </a:bodyPr>
          <a:lstStyle/>
          <a:p>
            <a:pPr marL="0" indent="0">
              <a:buNone/>
            </a:pPr>
            <a:r>
              <a:rPr lang="en-US" dirty="0" smtClean="0">
                <a:solidFill>
                  <a:srgbClr val="FF0000"/>
                </a:solidFill>
              </a:rPr>
              <a:t>4. Combine and arrange common rearranging subsystems</a:t>
            </a:r>
          </a:p>
          <a:p>
            <a:pPr marL="0" indent="0" algn="just">
              <a:buNone/>
            </a:pPr>
            <a:r>
              <a:rPr lang="en-US" dirty="0"/>
              <a:t>Hierarchic systems are usually composed of only a few different kinds of subsystems in various combinations and arrangements.</a:t>
            </a:r>
            <a:endParaRPr lang="en-US"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0" y="1828800"/>
            <a:ext cx="40386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986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Attributes of Complex system</a:t>
            </a:r>
            <a:r>
              <a:rPr lang="en-US" b="1" dirty="0"/>
              <a:t/>
            </a:r>
            <a:br>
              <a:rPr lang="en-US" b="1" dirty="0"/>
            </a:br>
            <a:endParaRPr lang="en-US" dirty="0"/>
          </a:p>
        </p:txBody>
      </p:sp>
      <p:sp>
        <p:nvSpPr>
          <p:cNvPr id="3" name="Content Placeholder 2"/>
          <p:cNvSpPr>
            <a:spLocks noGrp="1"/>
          </p:cNvSpPr>
          <p:nvPr>
            <p:ph idx="1"/>
          </p:nvPr>
        </p:nvSpPr>
        <p:spPr>
          <a:xfrm>
            <a:off x="457200" y="1600200"/>
            <a:ext cx="3657600" cy="4873752"/>
          </a:xfrm>
        </p:spPr>
        <p:txBody>
          <a:bodyPr>
            <a:normAutofit fontScale="95000"/>
          </a:bodyPr>
          <a:lstStyle/>
          <a:p>
            <a:pPr marL="0" indent="0" algn="just">
              <a:buNone/>
            </a:pPr>
            <a:r>
              <a:rPr lang="en-US" dirty="0" smtClean="0">
                <a:solidFill>
                  <a:srgbClr val="FF0000"/>
                </a:solidFill>
              </a:rPr>
              <a:t>5. Evolution from simple to complex system.</a:t>
            </a:r>
          </a:p>
          <a:p>
            <a:pPr marL="0" indent="0" algn="just">
              <a:buNone/>
            </a:pPr>
            <a:r>
              <a:rPr lang="en-US" dirty="0"/>
              <a:t>A complex system that works is invariably found to have evolved from a simple system that worked.... A complex system designed from scratch never works and cannot be patched up to make it work</a:t>
            </a:r>
            <a:r>
              <a:rPr lang="en-US" dirty="0" smtClean="0"/>
              <a:t>., </a:t>
            </a:r>
            <a:r>
              <a:rPr lang="en-US" dirty="0"/>
              <a:t>beginning with a working simple system.</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286000"/>
            <a:ext cx="4191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986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concepts of oops</a:t>
            </a:r>
            <a:endParaRPr lang="en-US" dirty="0"/>
          </a:p>
        </p:txBody>
      </p:sp>
      <p:pic>
        <p:nvPicPr>
          <p:cNvPr id="512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09600" y="1827212"/>
            <a:ext cx="7467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5385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concepts of </a:t>
            </a:r>
            <a:r>
              <a:rPr lang="en-US" dirty="0" err="1" smtClean="0"/>
              <a:t>oop</a:t>
            </a:r>
            <a:endParaRPr lang="en-US" dirty="0"/>
          </a:p>
        </p:txBody>
      </p:sp>
      <p:sp>
        <p:nvSpPr>
          <p:cNvPr id="3" name="Content Placeholder 2"/>
          <p:cNvSpPr>
            <a:spLocks noGrp="1"/>
          </p:cNvSpPr>
          <p:nvPr>
            <p:ph sz="quarter" idx="1"/>
          </p:nvPr>
        </p:nvSpPr>
        <p:spPr/>
        <p:txBody>
          <a:bodyPr/>
          <a:lstStyle/>
          <a:p>
            <a:pPr marL="3175" indent="0">
              <a:spcBef>
                <a:spcPts val="575"/>
              </a:spcBef>
              <a:spcAft>
                <a:spcPts val="575"/>
              </a:spcAft>
              <a:buSzPct val="45000"/>
              <a:buNone/>
              <a:tabLst>
                <a:tab pos="215900" algn="l"/>
                <a:tab pos="320675" algn="l"/>
                <a:tab pos="769938" algn="l"/>
                <a:tab pos="1219200" algn="l"/>
                <a:tab pos="1668463" algn="l"/>
                <a:tab pos="2117725" algn="l"/>
                <a:tab pos="2566988" algn="l"/>
                <a:tab pos="3016250" algn="l"/>
                <a:tab pos="3465513" algn="l"/>
                <a:tab pos="3914775" algn="l"/>
                <a:tab pos="4364038" algn="l"/>
                <a:tab pos="4813300" algn="l"/>
                <a:tab pos="5262563" algn="l"/>
                <a:tab pos="5711825" algn="l"/>
                <a:tab pos="6161088" algn="l"/>
                <a:tab pos="6610350" algn="l"/>
                <a:tab pos="7059613" algn="l"/>
                <a:tab pos="7508875" algn="l"/>
                <a:tab pos="7958138" algn="l"/>
                <a:tab pos="8407400" algn="l"/>
                <a:tab pos="8856663" algn="l"/>
              </a:tabLst>
              <a:defRPr/>
            </a:pPr>
            <a:r>
              <a:rPr lang="en-US" b="1" dirty="0" smtClean="0">
                <a:latin typeface="+mj-lt"/>
              </a:rPr>
              <a:t>1. Class- </a:t>
            </a:r>
            <a:r>
              <a:rPr lang="en-IN" dirty="0" smtClean="0">
                <a:latin typeface="+mj-lt"/>
              </a:rPr>
              <a:t>Combination </a:t>
            </a:r>
            <a:r>
              <a:rPr lang="en-IN" dirty="0">
                <a:latin typeface="+mj-lt"/>
              </a:rPr>
              <a:t>of data &amp; function.</a:t>
            </a:r>
          </a:p>
          <a:p>
            <a:pPr marL="215900" indent="-212725">
              <a:spcBef>
                <a:spcPts val="575"/>
              </a:spcBef>
              <a:spcAft>
                <a:spcPts val="575"/>
              </a:spcAft>
              <a:buClrTx/>
              <a:buSzPct val="45000"/>
              <a:buNone/>
              <a:tabLst>
                <a:tab pos="215900" algn="l"/>
                <a:tab pos="320675" algn="l"/>
                <a:tab pos="769938" algn="l"/>
                <a:tab pos="1219200" algn="l"/>
                <a:tab pos="1668463" algn="l"/>
                <a:tab pos="2117725" algn="l"/>
                <a:tab pos="2566988" algn="l"/>
                <a:tab pos="3016250" algn="l"/>
                <a:tab pos="3465513" algn="l"/>
                <a:tab pos="3914775" algn="l"/>
                <a:tab pos="4364038" algn="l"/>
                <a:tab pos="4813300" algn="l"/>
                <a:tab pos="5262563" algn="l"/>
                <a:tab pos="5711825" algn="l"/>
                <a:tab pos="6161088" algn="l"/>
                <a:tab pos="6610350" algn="l"/>
                <a:tab pos="7059613" algn="l"/>
                <a:tab pos="7508875" algn="l"/>
                <a:tab pos="7958138" algn="l"/>
                <a:tab pos="8407400" algn="l"/>
                <a:tab pos="8856663" algn="l"/>
              </a:tabLst>
              <a:defRPr/>
            </a:pPr>
            <a:r>
              <a:rPr lang="en-IN" dirty="0">
                <a:latin typeface="+mj-lt"/>
              </a:rPr>
              <a:t>          </a:t>
            </a:r>
            <a:r>
              <a:rPr lang="en-IN" dirty="0" err="1">
                <a:latin typeface="+mj-lt"/>
              </a:rPr>
              <a:t>Eg</a:t>
            </a:r>
            <a:r>
              <a:rPr lang="en-IN" dirty="0">
                <a:latin typeface="+mj-lt"/>
              </a:rPr>
              <a:t>- Fruit, Animal and Employee etc.</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22072"/>
            <a:ext cx="6553200" cy="2292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6863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concepts of </a:t>
            </a:r>
            <a:r>
              <a:rPr lang="en-US" dirty="0" err="1" smtClean="0"/>
              <a:t>oop</a:t>
            </a:r>
            <a:endParaRPr lang="en-US" dirty="0"/>
          </a:p>
        </p:txBody>
      </p:sp>
      <p:sp>
        <p:nvSpPr>
          <p:cNvPr id="3" name="Content Placeholder 2"/>
          <p:cNvSpPr>
            <a:spLocks noGrp="1"/>
          </p:cNvSpPr>
          <p:nvPr>
            <p:ph sz="quarter" idx="1"/>
          </p:nvPr>
        </p:nvSpPr>
        <p:spPr/>
        <p:txBody>
          <a:bodyPr/>
          <a:lstStyle/>
          <a:p>
            <a:pPr marL="3175" indent="0">
              <a:spcBef>
                <a:spcPts val="575"/>
              </a:spcBef>
              <a:spcAft>
                <a:spcPts val="575"/>
              </a:spcAft>
              <a:buSzPct val="45000"/>
              <a:buNone/>
              <a:tabLst>
                <a:tab pos="215900" algn="l"/>
                <a:tab pos="320675" algn="l"/>
                <a:tab pos="769938" algn="l"/>
                <a:tab pos="1219200" algn="l"/>
                <a:tab pos="1668463" algn="l"/>
                <a:tab pos="2117725" algn="l"/>
                <a:tab pos="2566988" algn="l"/>
                <a:tab pos="3016250" algn="l"/>
                <a:tab pos="3465513" algn="l"/>
                <a:tab pos="3914775" algn="l"/>
                <a:tab pos="4364038" algn="l"/>
                <a:tab pos="4813300" algn="l"/>
                <a:tab pos="5262563" algn="l"/>
                <a:tab pos="5711825" algn="l"/>
                <a:tab pos="6161088" algn="l"/>
                <a:tab pos="6610350" algn="l"/>
                <a:tab pos="7059613" algn="l"/>
                <a:tab pos="7508875" algn="l"/>
                <a:tab pos="7958138" algn="l"/>
                <a:tab pos="8407400" algn="l"/>
                <a:tab pos="8856663" algn="l"/>
              </a:tabLst>
              <a:defRPr/>
            </a:pPr>
            <a:r>
              <a:rPr lang="en-US" b="1" dirty="0" smtClean="0">
                <a:latin typeface="+mj-lt"/>
              </a:rPr>
              <a:t>2. . Object:- </a:t>
            </a:r>
            <a:r>
              <a:rPr lang="en-IN" dirty="0">
                <a:latin typeface="+mj-lt"/>
              </a:rPr>
              <a:t>Run time entity of class.</a:t>
            </a:r>
          </a:p>
          <a:p>
            <a:pPr marL="215900" indent="-212725">
              <a:spcBef>
                <a:spcPts val="575"/>
              </a:spcBef>
              <a:spcAft>
                <a:spcPts val="575"/>
              </a:spcAft>
              <a:buClrTx/>
              <a:buSzPct val="45000"/>
              <a:buNone/>
              <a:tabLst>
                <a:tab pos="215900" algn="l"/>
                <a:tab pos="320675" algn="l"/>
                <a:tab pos="769938" algn="l"/>
                <a:tab pos="1219200" algn="l"/>
                <a:tab pos="1668463" algn="l"/>
                <a:tab pos="2117725" algn="l"/>
                <a:tab pos="2566988" algn="l"/>
                <a:tab pos="3016250" algn="l"/>
                <a:tab pos="3465513" algn="l"/>
                <a:tab pos="3914775" algn="l"/>
                <a:tab pos="4364038" algn="l"/>
                <a:tab pos="4813300" algn="l"/>
                <a:tab pos="5262563" algn="l"/>
                <a:tab pos="5711825" algn="l"/>
                <a:tab pos="6161088" algn="l"/>
                <a:tab pos="6610350" algn="l"/>
                <a:tab pos="7059613" algn="l"/>
                <a:tab pos="7508875" algn="l"/>
                <a:tab pos="7958138" algn="l"/>
                <a:tab pos="8407400" algn="l"/>
                <a:tab pos="8856663" algn="l"/>
              </a:tabLst>
              <a:defRPr/>
            </a:pPr>
            <a:r>
              <a:rPr lang="en-IN" dirty="0">
                <a:latin typeface="+mj-lt"/>
              </a:rPr>
              <a:t>          </a:t>
            </a:r>
            <a:r>
              <a:rPr lang="en-IN" dirty="0" err="1">
                <a:latin typeface="+mj-lt"/>
              </a:rPr>
              <a:t>Eg</a:t>
            </a:r>
            <a:r>
              <a:rPr lang="en-IN" dirty="0">
                <a:latin typeface="+mj-lt"/>
              </a:rPr>
              <a:t>- Mango, </a:t>
            </a:r>
            <a:r>
              <a:rPr lang="en-IN" dirty="0" smtClean="0">
                <a:latin typeface="+mj-lt"/>
              </a:rPr>
              <a:t>Dog </a:t>
            </a:r>
            <a:r>
              <a:rPr lang="en-IN" dirty="0">
                <a:latin typeface="+mj-lt"/>
              </a:rPr>
              <a:t>and Manager </a:t>
            </a:r>
            <a:r>
              <a:rPr lang="en-IN" dirty="0" err="1">
                <a:latin typeface="+mj-lt"/>
              </a:rPr>
              <a:t>etc</a:t>
            </a:r>
            <a:endParaRPr lang="en-US" dirty="0">
              <a:latin typeface="+mj-lt"/>
            </a:endParaRP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667000"/>
            <a:ext cx="4899747" cy="3699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009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and object</a:t>
            </a:r>
            <a:endParaRPr lang="en-US" dirty="0"/>
          </a:p>
        </p:txBody>
      </p:sp>
      <p:pic>
        <p:nvPicPr>
          <p:cNvPr id="819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6857999"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8818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concepts of </a:t>
            </a:r>
            <a:r>
              <a:rPr lang="en-US" dirty="0" err="1" smtClean="0"/>
              <a:t>oop</a:t>
            </a:r>
            <a:endParaRPr lang="en-US" dirty="0"/>
          </a:p>
        </p:txBody>
      </p:sp>
      <p:sp>
        <p:nvSpPr>
          <p:cNvPr id="3" name="Content Placeholder 2"/>
          <p:cNvSpPr>
            <a:spLocks noGrp="1"/>
          </p:cNvSpPr>
          <p:nvPr>
            <p:ph sz="quarter" idx="1"/>
          </p:nvPr>
        </p:nvSpPr>
        <p:spPr>
          <a:xfrm>
            <a:off x="457200" y="1600200"/>
            <a:ext cx="4419600" cy="4873752"/>
          </a:xfrm>
        </p:spPr>
        <p:txBody>
          <a:bodyPr/>
          <a:lstStyle/>
          <a:p>
            <a:pPr marL="0" indent="0">
              <a:spcBef>
                <a:spcPct val="0"/>
              </a:spcBef>
              <a:buNone/>
              <a:tabLst>
                <a:tab pos="212725" algn="l"/>
                <a:tab pos="317500"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Lst>
              <a:defRPr/>
            </a:pPr>
            <a:r>
              <a:rPr lang="en-US" b="1" dirty="0" smtClean="0">
                <a:latin typeface="+mj-lt"/>
              </a:rPr>
              <a:t>3. Inheritance :- </a:t>
            </a:r>
            <a:r>
              <a:rPr lang="en-IN" dirty="0">
                <a:latin typeface="+mj-lt"/>
              </a:rPr>
              <a:t>Acquires the properties of parent. </a:t>
            </a:r>
          </a:p>
          <a:p>
            <a:pPr marL="215900" indent="-212725" algn="just">
              <a:spcBef>
                <a:spcPct val="0"/>
              </a:spcBef>
              <a:buClrTx/>
              <a:buSzTx/>
              <a:buNone/>
              <a:tabLst>
                <a:tab pos="212725" algn="l"/>
                <a:tab pos="317500"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Lst>
              <a:defRPr/>
            </a:pPr>
            <a:r>
              <a:rPr lang="en-IN" dirty="0">
                <a:latin typeface="+mj-lt"/>
              </a:rPr>
              <a:t>               </a:t>
            </a:r>
            <a:r>
              <a:rPr lang="en-IN" dirty="0" err="1">
                <a:latin typeface="+mj-lt"/>
              </a:rPr>
              <a:t>Eg</a:t>
            </a:r>
            <a:r>
              <a:rPr lang="en-IN" dirty="0">
                <a:latin typeface="+mj-lt"/>
              </a:rPr>
              <a:t>- Passing of physical or mental                                    characteristics from one    		                                   generation to another.</a:t>
            </a:r>
          </a:p>
          <a:p>
            <a:pPr marL="0" indent="0">
              <a:buNone/>
            </a:pPr>
            <a:endParaRPr lang="en-US" dirty="0">
              <a:latin typeface="+mj-lt"/>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133600"/>
            <a:ext cx="3233737" cy="378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009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concepts of </a:t>
            </a:r>
            <a:r>
              <a:rPr lang="en-US" dirty="0" err="1" smtClean="0"/>
              <a:t>oop</a:t>
            </a:r>
            <a:endParaRPr lang="en-US" dirty="0"/>
          </a:p>
        </p:txBody>
      </p:sp>
      <p:sp>
        <p:nvSpPr>
          <p:cNvPr id="3" name="Content Placeholder 2"/>
          <p:cNvSpPr>
            <a:spLocks noGrp="1"/>
          </p:cNvSpPr>
          <p:nvPr>
            <p:ph sz="quarter" idx="1"/>
          </p:nvPr>
        </p:nvSpPr>
        <p:spPr/>
        <p:txBody>
          <a:bodyPr/>
          <a:lstStyle/>
          <a:p>
            <a:pPr marL="0" indent="0">
              <a:spcBef>
                <a:spcPts val="13"/>
              </a:spcBef>
              <a:spcAft>
                <a:spcPts val="13"/>
              </a:spcAft>
              <a:buNone/>
              <a:tabLst>
                <a:tab pos="212725" algn="l"/>
                <a:tab pos="317500"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Lst>
              <a:defRPr/>
            </a:pPr>
            <a:r>
              <a:rPr lang="en-US" b="1" dirty="0" smtClean="0">
                <a:latin typeface="+mj-lt"/>
              </a:rPr>
              <a:t>4. </a:t>
            </a:r>
            <a:r>
              <a:rPr lang="en-IN" b="1" dirty="0">
                <a:latin typeface="+mj-lt"/>
              </a:rPr>
              <a:t>Polymorphism: </a:t>
            </a:r>
            <a:r>
              <a:rPr lang="en-IN" dirty="0">
                <a:latin typeface="+mj-lt"/>
              </a:rPr>
              <a:t>one name many form.</a:t>
            </a:r>
          </a:p>
          <a:p>
            <a:pPr marL="215900" indent="-212725">
              <a:spcBef>
                <a:spcPts val="13"/>
              </a:spcBef>
              <a:spcAft>
                <a:spcPts val="13"/>
              </a:spcAft>
              <a:buClrTx/>
              <a:buSzTx/>
              <a:buNone/>
              <a:tabLst>
                <a:tab pos="212725" algn="l"/>
                <a:tab pos="317500"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Lst>
              <a:defRPr/>
            </a:pPr>
            <a:r>
              <a:rPr lang="en-IN" dirty="0">
                <a:latin typeface="+mj-lt"/>
              </a:rPr>
              <a:t>               </a:t>
            </a:r>
            <a:r>
              <a:rPr lang="en-IN" dirty="0" err="1">
                <a:latin typeface="+mj-lt"/>
              </a:rPr>
              <a:t>Eg</a:t>
            </a:r>
            <a:r>
              <a:rPr lang="en-IN" dirty="0">
                <a:latin typeface="+mj-lt"/>
              </a:rPr>
              <a:t>- addition (two,three or five values) </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895600"/>
            <a:ext cx="5715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009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concepts of </a:t>
            </a:r>
            <a:r>
              <a:rPr lang="en-US" dirty="0" err="1" smtClean="0"/>
              <a:t>oop</a:t>
            </a:r>
            <a:endParaRPr lang="en-US" dirty="0"/>
          </a:p>
        </p:txBody>
      </p:sp>
      <p:sp>
        <p:nvSpPr>
          <p:cNvPr id="3" name="Content Placeholder 2"/>
          <p:cNvSpPr>
            <a:spLocks noGrp="1"/>
          </p:cNvSpPr>
          <p:nvPr>
            <p:ph sz="quarter" idx="1"/>
          </p:nvPr>
        </p:nvSpPr>
        <p:spPr>
          <a:xfrm>
            <a:off x="457200" y="1600200"/>
            <a:ext cx="8382000" cy="4873752"/>
          </a:xfrm>
        </p:spPr>
        <p:txBody>
          <a:bodyPr/>
          <a:lstStyle/>
          <a:p>
            <a:pPr marL="0" indent="0">
              <a:spcBef>
                <a:spcPct val="0"/>
              </a:spcBef>
              <a:buNone/>
              <a:tabLst>
                <a:tab pos="212725" algn="l"/>
                <a:tab pos="317500"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Lst>
              <a:defRPr/>
            </a:pPr>
            <a:r>
              <a:rPr lang="en-US" b="1" dirty="0">
                <a:latin typeface="+mj-lt"/>
              </a:rPr>
              <a:t>5</a:t>
            </a:r>
            <a:r>
              <a:rPr lang="en-US" b="1" dirty="0" smtClean="0">
                <a:latin typeface="+mj-lt"/>
              </a:rPr>
              <a:t>. </a:t>
            </a:r>
            <a:r>
              <a:rPr lang="en-IN" b="1" dirty="0">
                <a:latin typeface="+mj-lt"/>
              </a:rPr>
              <a:t>Data </a:t>
            </a:r>
            <a:r>
              <a:rPr lang="en-IN" b="1" dirty="0" smtClean="0">
                <a:latin typeface="+mj-lt"/>
              </a:rPr>
              <a:t>Encapsulation: </a:t>
            </a:r>
            <a:r>
              <a:rPr lang="en-IN" dirty="0">
                <a:latin typeface="+mj-lt"/>
              </a:rPr>
              <a:t>Putting together.</a:t>
            </a:r>
          </a:p>
          <a:p>
            <a:pPr marL="215900" indent="-212725">
              <a:spcBef>
                <a:spcPct val="0"/>
              </a:spcBef>
              <a:buClrTx/>
              <a:buSzTx/>
              <a:buNone/>
              <a:tabLst>
                <a:tab pos="212725" algn="l"/>
                <a:tab pos="317500" algn="l"/>
                <a:tab pos="766763" algn="l"/>
                <a:tab pos="1216025" algn="l"/>
                <a:tab pos="1665288" algn="l"/>
                <a:tab pos="2114550" algn="l"/>
                <a:tab pos="2563813" algn="l"/>
                <a:tab pos="3013075" algn="l"/>
                <a:tab pos="3462338" algn="l"/>
                <a:tab pos="3911600" algn="l"/>
                <a:tab pos="4360863" algn="l"/>
                <a:tab pos="4810125" algn="l"/>
                <a:tab pos="5259388" algn="l"/>
                <a:tab pos="5708650" algn="l"/>
                <a:tab pos="6157913" algn="l"/>
                <a:tab pos="6607175" algn="l"/>
                <a:tab pos="7056438" algn="l"/>
                <a:tab pos="7505700" algn="l"/>
                <a:tab pos="7954963" algn="l"/>
                <a:tab pos="8404225" algn="l"/>
                <a:tab pos="8853488" algn="l"/>
              </a:tabLst>
              <a:defRPr/>
            </a:pPr>
            <a:r>
              <a:rPr lang="en-IN" dirty="0">
                <a:latin typeface="+mj-lt"/>
              </a:rPr>
              <a:t>               </a:t>
            </a:r>
            <a:r>
              <a:rPr lang="en-IN" dirty="0" err="1">
                <a:latin typeface="+mj-lt"/>
              </a:rPr>
              <a:t>Eg</a:t>
            </a:r>
            <a:r>
              <a:rPr lang="en-IN" dirty="0">
                <a:latin typeface="+mj-lt"/>
              </a:rPr>
              <a:t>- company, college and Bus etc.</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819400"/>
            <a:ext cx="5324475"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009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09409" y="103124"/>
            <a:ext cx="1076325"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Times New Roman"/>
                <a:cs typeface="Times New Roman"/>
              </a:rPr>
              <a:t>Continued…</a:t>
            </a:r>
            <a:endParaRPr sz="1600">
              <a:latin typeface="Times New Roman"/>
              <a:cs typeface="Times New Roman"/>
            </a:endParaRPr>
          </a:p>
        </p:txBody>
      </p:sp>
      <p:sp>
        <p:nvSpPr>
          <p:cNvPr id="3" name="object 3"/>
          <p:cNvSpPr txBox="1"/>
          <p:nvPr/>
        </p:nvSpPr>
        <p:spPr>
          <a:xfrm>
            <a:off x="307340" y="415797"/>
            <a:ext cx="8286115" cy="5220335"/>
          </a:xfrm>
          <a:prstGeom prst="rect">
            <a:avLst/>
          </a:prstGeom>
        </p:spPr>
        <p:txBody>
          <a:bodyPr vert="horz" wrap="square" lIns="0" tIns="12700" rIns="0" bIns="0" rtlCol="0">
            <a:spAutoFit/>
          </a:bodyPr>
          <a:lstStyle/>
          <a:p>
            <a:pPr marL="195580" marR="242570" indent="-182880">
              <a:lnSpc>
                <a:spcPct val="100000"/>
              </a:lnSpc>
              <a:spcBef>
                <a:spcPts val="100"/>
              </a:spcBef>
              <a:buClr>
                <a:srgbClr val="4F81BC"/>
              </a:buClr>
              <a:buSzPct val="85416"/>
              <a:buFont typeface="Arial MT"/>
              <a:buChar char="•"/>
              <a:tabLst>
                <a:tab pos="195580" algn="l"/>
              </a:tabLst>
            </a:pPr>
            <a:r>
              <a:rPr sz="2400" b="1" dirty="0">
                <a:latin typeface="Times New Roman"/>
                <a:cs typeface="Times New Roman"/>
              </a:rPr>
              <a:t>What</a:t>
            </a:r>
            <a:r>
              <a:rPr sz="2400" b="1" spc="-10" dirty="0">
                <a:latin typeface="Times New Roman"/>
                <a:cs typeface="Times New Roman"/>
              </a:rPr>
              <a:t> </a:t>
            </a:r>
            <a:r>
              <a:rPr sz="2400" b="1" spc="-5" dirty="0">
                <a:latin typeface="Times New Roman"/>
                <a:cs typeface="Times New Roman"/>
              </a:rPr>
              <a:t>is OOAD?- </a:t>
            </a:r>
            <a:r>
              <a:rPr sz="2400" dirty="0">
                <a:latin typeface="Times New Roman"/>
                <a:cs typeface="Times New Roman"/>
              </a:rPr>
              <a:t>Object-oriented</a:t>
            </a:r>
            <a:r>
              <a:rPr sz="2400" spc="-45" dirty="0">
                <a:latin typeface="Times New Roman"/>
                <a:cs typeface="Times New Roman"/>
              </a:rPr>
              <a:t> </a:t>
            </a:r>
            <a:r>
              <a:rPr sz="2400" dirty="0">
                <a:latin typeface="Times New Roman"/>
                <a:cs typeface="Times New Roman"/>
              </a:rPr>
              <a:t>analysis</a:t>
            </a:r>
            <a:r>
              <a:rPr sz="2400" spc="-25" dirty="0">
                <a:latin typeface="Times New Roman"/>
                <a:cs typeface="Times New Roman"/>
              </a:rPr>
              <a:t> </a:t>
            </a:r>
            <a:r>
              <a:rPr sz="2400" dirty="0">
                <a:latin typeface="Times New Roman"/>
                <a:cs typeface="Times New Roman"/>
              </a:rPr>
              <a:t>and</a:t>
            </a:r>
            <a:r>
              <a:rPr sz="2400" spc="-5" dirty="0">
                <a:latin typeface="Times New Roman"/>
                <a:cs typeface="Times New Roman"/>
              </a:rPr>
              <a:t> </a:t>
            </a:r>
            <a:r>
              <a:rPr sz="2400" dirty="0">
                <a:latin typeface="Times New Roman"/>
                <a:cs typeface="Times New Roman"/>
              </a:rPr>
              <a:t>design</a:t>
            </a:r>
            <a:r>
              <a:rPr sz="2400" spc="-30" dirty="0">
                <a:latin typeface="Times New Roman"/>
                <a:cs typeface="Times New Roman"/>
              </a:rPr>
              <a:t> </a:t>
            </a:r>
            <a:r>
              <a:rPr sz="2400" spc="-5" dirty="0">
                <a:latin typeface="Times New Roman"/>
                <a:cs typeface="Times New Roman"/>
              </a:rPr>
              <a:t>(OOAD) </a:t>
            </a:r>
            <a:r>
              <a:rPr sz="2400" spc="-585" dirty="0">
                <a:latin typeface="Times New Roman"/>
                <a:cs typeface="Times New Roman"/>
              </a:rPr>
              <a:t> </a:t>
            </a:r>
            <a:r>
              <a:rPr sz="2400" spc="-5" dirty="0">
                <a:latin typeface="Times New Roman"/>
                <a:cs typeface="Times New Roman"/>
              </a:rPr>
              <a:t>is </a:t>
            </a:r>
            <a:r>
              <a:rPr sz="2400" dirty="0">
                <a:latin typeface="Times New Roman"/>
                <a:cs typeface="Times New Roman"/>
              </a:rPr>
              <a:t>a </a:t>
            </a:r>
            <a:r>
              <a:rPr sz="2400" spc="-5" dirty="0">
                <a:latin typeface="Times New Roman"/>
                <a:cs typeface="Times New Roman"/>
              </a:rPr>
              <a:t>software </a:t>
            </a:r>
            <a:r>
              <a:rPr sz="2400" dirty="0">
                <a:latin typeface="Times New Roman"/>
                <a:cs typeface="Times New Roman"/>
              </a:rPr>
              <a:t>engineering approach that </a:t>
            </a:r>
            <a:r>
              <a:rPr sz="2400" spc="-5" dirty="0">
                <a:latin typeface="Times New Roman"/>
                <a:cs typeface="Times New Roman"/>
              </a:rPr>
              <a:t>models </a:t>
            </a:r>
            <a:r>
              <a:rPr sz="2400" dirty="0">
                <a:latin typeface="Times New Roman"/>
                <a:cs typeface="Times New Roman"/>
              </a:rPr>
              <a:t>a </a:t>
            </a:r>
            <a:r>
              <a:rPr sz="2400" spc="-5" dirty="0">
                <a:latin typeface="Times New Roman"/>
                <a:cs typeface="Times New Roman"/>
              </a:rPr>
              <a:t>system as </a:t>
            </a:r>
            <a:r>
              <a:rPr sz="2400" dirty="0">
                <a:latin typeface="Times New Roman"/>
                <a:cs typeface="Times New Roman"/>
              </a:rPr>
              <a:t>a </a:t>
            </a:r>
            <a:r>
              <a:rPr sz="2400" spc="5" dirty="0">
                <a:latin typeface="Times New Roman"/>
                <a:cs typeface="Times New Roman"/>
              </a:rPr>
              <a:t> </a:t>
            </a:r>
            <a:r>
              <a:rPr sz="2400" dirty="0">
                <a:latin typeface="Times New Roman"/>
                <a:cs typeface="Times New Roman"/>
              </a:rPr>
              <a:t>group</a:t>
            </a:r>
            <a:r>
              <a:rPr sz="2400" spc="-5" dirty="0">
                <a:latin typeface="Times New Roman"/>
                <a:cs typeface="Times New Roman"/>
              </a:rPr>
              <a:t> </a:t>
            </a:r>
            <a:r>
              <a:rPr sz="2400" dirty="0">
                <a:latin typeface="Times New Roman"/>
                <a:cs typeface="Times New Roman"/>
              </a:rPr>
              <a:t>of </a:t>
            </a:r>
            <a:r>
              <a:rPr sz="2400" spc="-5" dirty="0">
                <a:latin typeface="Times New Roman"/>
                <a:cs typeface="Times New Roman"/>
              </a:rPr>
              <a:t>interacting</a:t>
            </a:r>
            <a:r>
              <a:rPr sz="2400" spc="-40" dirty="0">
                <a:latin typeface="Times New Roman"/>
                <a:cs typeface="Times New Roman"/>
              </a:rPr>
              <a:t> </a:t>
            </a:r>
            <a:r>
              <a:rPr sz="2400" dirty="0">
                <a:latin typeface="Times New Roman"/>
                <a:cs typeface="Times New Roman"/>
              </a:rPr>
              <a:t>objects</a:t>
            </a:r>
            <a:r>
              <a:rPr sz="2400" spc="-20" dirty="0">
                <a:latin typeface="Times New Roman"/>
                <a:cs typeface="Times New Roman"/>
              </a:rPr>
              <a:t> </a:t>
            </a:r>
            <a:r>
              <a:rPr sz="2400" dirty="0">
                <a:latin typeface="Times New Roman"/>
                <a:cs typeface="Times New Roman"/>
              </a:rPr>
              <a:t>.</a:t>
            </a:r>
            <a:endParaRPr sz="2400">
              <a:latin typeface="Times New Roman"/>
              <a:cs typeface="Times New Roman"/>
            </a:endParaRPr>
          </a:p>
          <a:p>
            <a:pPr>
              <a:lnSpc>
                <a:spcPct val="100000"/>
              </a:lnSpc>
              <a:spcBef>
                <a:spcPts val="10"/>
              </a:spcBef>
              <a:buClr>
                <a:srgbClr val="4F81BC"/>
              </a:buClr>
              <a:buFont typeface="Arial MT"/>
              <a:buChar char="•"/>
            </a:pPr>
            <a:endParaRPr sz="3500">
              <a:latin typeface="Times New Roman"/>
              <a:cs typeface="Times New Roman"/>
            </a:endParaRPr>
          </a:p>
          <a:p>
            <a:pPr marL="195580" marR="5080" indent="-182880">
              <a:lnSpc>
                <a:spcPct val="100000"/>
              </a:lnSpc>
              <a:buClr>
                <a:srgbClr val="4F81BC"/>
              </a:buClr>
              <a:buSzPct val="85416"/>
              <a:buFont typeface="Arial MT"/>
              <a:buChar char="•"/>
              <a:tabLst>
                <a:tab pos="195580" algn="l"/>
              </a:tabLst>
            </a:pPr>
            <a:r>
              <a:rPr sz="2400" b="1" spc="-5" dirty="0">
                <a:latin typeface="Times New Roman"/>
                <a:cs typeface="Times New Roman"/>
              </a:rPr>
              <a:t>Analysis </a:t>
            </a:r>
            <a:r>
              <a:rPr sz="2400" dirty="0">
                <a:latin typeface="Times New Roman"/>
                <a:cs typeface="Times New Roman"/>
              </a:rPr>
              <a:t>—</a:t>
            </a:r>
            <a:r>
              <a:rPr sz="2400" spc="-5" dirty="0">
                <a:latin typeface="Times New Roman"/>
                <a:cs typeface="Times New Roman"/>
              </a:rPr>
              <a:t> </a:t>
            </a:r>
            <a:r>
              <a:rPr sz="2400" dirty="0">
                <a:latin typeface="Times New Roman"/>
                <a:cs typeface="Times New Roman"/>
              </a:rPr>
              <a:t>understanding,</a:t>
            </a:r>
            <a:r>
              <a:rPr sz="2400" spc="-40" dirty="0">
                <a:latin typeface="Times New Roman"/>
                <a:cs typeface="Times New Roman"/>
              </a:rPr>
              <a:t> </a:t>
            </a:r>
            <a:r>
              <a:rPr sz="2400" dirty="0">
                <a:latin typeface="Times New Roman"/>
                <a:cs typeface="Times New Roman"/>
              </a:rPr>
              <a:t>finding</a:t>
            </a:r>
            <a:r>
              <a:rPr sz="2400" spc="-15" dirty="0">
                <a:latin typeface="Times New Roman"/>
                <a:cs typeface="Times New Roman"/>
              </a:rPr>
              <a:t> </a:t>
            </a:r>
            <a:r>
              <a:rPr sz="2400" dirty="0">
                <a:latin typeface="Times New Roman"/>
                <a:cs typeface="Times New Roman"/>
              </a:rPr>
              <a:t>and</a:t>
            </a:r>
            <a:r>
              <a:rPr sz="2400" spc="-5" dirty="0">
                <a:latin typeface="Times New Roman"/>
                <a:cs typeface="Times New Roman"/>
              </a:rPr>
              <a:t> </a:t>
            </a:r>
            <a:r>
              <a:rPr sz="2400" dirty="0">
                <a:latin typeface="Times New Roman"/>
                <a:cs typeface="Times New Roman"/>
              </a:rPr>
              <a:t>describing</a:t>
            </a:r>
            <a:r>
              <a:rPr sz="2400" spc="-45" dirty="0">
                <a:latin typeface="Times New Roman"/>
                <a:cs typeface="Times New Roman"/>
              </a:rPr>
              <a:t> </a:t>
            </a:r>
            <a:r>
              <a:rPr sz="2400" dirty="0">
                <a:latin typeface="Times New Roman"/>
                <a:cs typeface="Times New Roman"/>
              </a:rPr>
              <a:t>concepts</a:t>
            </a:r>
            <a:r>
              <a:rPr sz="2400" spc="-30" dirty="0">
                <a:latin typeface="Times New Roman"/>
                <a:cs typeface="Times New Roman"/>
              </a:rPr>
              <a:t> </a:t>
            </a:r>
            <a:r>
              <a:rPr sz="2400" dirty="0">
                <a:latin typeface="Times New Roman"/>
                <a:cs typeface="Times New Roman"/>
              </a:rPr>
              <a:t>in</a:t>
            </a:r>
            <a:r>
              <a:rPr sz="2400" spc="-15" dirty="0">
                <a:latin typeface="Times New Roman"/>
                <a:cs typeface="Times New Roman"/>
              </a:rPr>
              <a:t> </a:t>
            </a:r>
            <a:r>
              <a:rPr sz="2400" dirty="0">
                <a:latin typeface="Times New Roman"/>
                <a:cs typeface="Times New Roman"/>
              </a:rPr>
              <a:t>the </a:t>
            </a:r>
            <a:r>
              <a:rPr sz="2400" spc="-585" dirty="0">
                <a:latin typeface="Times New Roman"/>
                <a:cs typeface="Times New Roman"/>
              </a:rPr>
              <a:t> </a:t>
            </a:r>
            <a:r>
              <a:rPr sz="2400" dirty="0">
                <a:latin typeface="Times New Roman"/>
                <a:cs typeface="Times New Roman"/>
              </a:rPr>
              <a:t>problem</a:t>
            </a:r>
            <a:r>
              <a:rPr sz="2400" spc="-25" dirty="0">
                <a:latin typeface="Times New Roman"/>
                <a:cs typeface="Times New Roman"/>
              </a:rPr>
              <a:t> </a:t>
            </a:r>
            <a:r>
              <a:rPr sz="2400" spc="-5" dirty="0">
                <a:latin typeface="Times New Roman"/>
                <a:cs typeface="Times New Roman"/>
              </a:rPr>
              <a:t>domain.</a:t>
            </a:r>
            <a:endParaRPr sz="2400">
              <a:latin typeface="Times New Roman"/>
              <a:cs typeface="Times New Roman"/>
            </a:endParaRPr>
          </a:p>
          <a:p>
            <a:pPr>
              <a:lnSpc>
                <a:spcPct val="100000"/>
              </a:lnSpc>
              <a:spcBef>
                <a:spcPts val="5"/>
              </a:spcBef>
              <a:buClr>
                <a:srgbClr val="4F81BC"/>
              </a:buClr>
              <a:buFont typeface="Arial MT"/>
              <a:buChar char="•"/>
            </a:pPr>
            <a:endParaRPr sz="3500">
              <a:latin typeface="Times New Roman"/>
              <a:cs typeface="Times New Roman"/>
            </a:endParaRPr>
          </a:p>
          <a:p>
            <a:pPr marL="195580" marR="278765" indent="-182880">
              <a:lnSpc>
                <a:spcPct val="100000"/>
              </a:lnSpc>
              <a:buClr>
                <a:srgbClr val="4F81BC"/>
              </a:buClr>
              <a:buSzPct val="85416"/>
              <a:buFont typeface="Arial MT"/>
              <a:buChar char="•"/>
              <a:tabLst>
                <a:tab pos="195580" algn="l"/>
              </a:tabLst>
            </a:pPr>
            <a:r>
              <a:rPr sz="2400" b="1" dirty="0">
                <a:latin typeface="Times New Roman"/>
                <a:cs typeface="Times New Roman"/>
              </a:rPr>
              <a:t>Design</a:t>
            </a:r>
            <a:r>
              <a:rPr sz="2400" b="1" spc="5" dirty="0">
                <a:latin typeface="Times New Roman"/>
                <a:cs typeface="Times New Roman"/>
              </a:rPr>
              <a:t> </a:t>
            </a:r>
            <a:r>
              <a:rPr sz="2400" dirty="0">
                <a:latin typeface="Times New Roman"/>
                <a:cs typeface="Times New Roman"/>
              </a:rPr>
              <a:t>—</a:t>
            </a:r>
            <a:r>
              <a:rPr sz="2400" spc="10" dirty="0">
                <a:latin typeface="Times New Roman"/>
                <a:cs typeface="Times New Roman"/>
              </a:rPr>
              <a:t> </a:t>
            </a:r>
            <a:r>
              <a:rPr sz="2400" dirty="0">
                <a:latin typeface="Times New Roman"/>
                <a:cs typeface="Times New Roman"/>
              </a:rPr>
              <a:t>understanding</a:t>
            </a:r>
            <a:r>
              <a:rPr sz="2400" spc="-30" dirty="0">
                <a:latin typeface="Times New Roman"/>
                <a:cs typeface="Times New Roman"/>
              </a:rPr>
              <a:t> </a:t>
            </a:r>
            <a:r>
              <a:rPr sz="2400" dirty="0">
                <a:latin typeface="Times New Roman"/>
                <a:cs typeface="Times New Roman"/>
              </a:rPr>
              <a:t>and</a:t>
            </a:r>
            <a:r>
              <a:rPr sz="2400" spc="15" dirty="0">
                <a:latin typeface="Times New Roman"/>
                <a:cs typeface="Times New Roman"/>
              </a:rPr>
              <a:t> </a:t>
            </a:r>
            <a:r>
              <a:rPr sz="2400" spc="-5" dirty="0">
                <a:latin typeface="Times New Roman"/>
                <a:cs typeface="Times New Roman"/>
              </a:rPr>
              <a:t>defining</a:t>
            </a:r>
            <a:r>
              <a:rPr sz="2400" dirty="0">
                <a:latin typeface="Times New Roman"/>
                <a:cs typeface="Times New Roman"/>
              </a:rPr>
              <a:t> </a:t>
            </a:r>
            <a:r>
              <a:rPr sz="2400" spc="-5" dirty="0">
                <a:latin typeface="Times New Roman"/>
                <a:cs typeface="Times New Roman"/>
              </a:rPr>
              <a:t>software</a:t>
            </a:r>
            <a:r>
              <a:rPr sz="2400" spc="5" dirty="0">
                <a:latin typeface="Times New Roman"/>
                <a:cs typeface="Times New Roman"/>
              </a:rPr>
              <a:t> </a:t>
            </a:r>
            <a:r>
              <a:rPr sz="2400" spc="-5" dirty="0">
                <a:latin typeface="Times New Roman"/>
                <a:cs typeface="Times New Roman"/>
              </a:rPr>
              <a:t>solution/objects </a:t>
            </a:r>
            <a:r>
              <a:rPr sz="2400" spc="-585" dirty="0">
                <a:latin typeface="Times New Roman"/>
                <a:cs typeface="Times New Roman"/>
              </a:rPr>
              <a:t> </a:t>
            </a:r>
            <a:r>
              <a:rPr sz="2400" dirty="0">
                <a:latin typeface="Times New Roman"/>
                <a:cs typeface="Times New Roman"/>
              </a:rPr>
              <a:t>that represent the analysis concepts and </a:t>
            </a:r>
            <a:r>
              <a:rPr sz="2400" spc="-5" dirty="0">
                <a:latin typeface="Times New Roman"/>
                <a:cs typeface="Times New Roman"/>
              </a:rPr>
              <a:t>will </a:t>
            </a:r>
            <a:r>
              <a:rPr sz="2400" dirty="0">
                <a:latin typeface="Times New Roman"/>
                <a:cs typeface="Times New Roman"/>
              </a:rPr>
              <a:t>eventually be </a:t>
            </a:r>
            <a:r>
              <a:rPr sz="2400" spc="5" dirty="0">
                <a:latin typeface="Times New Roman"/>
                <a:cs typeface="Times New Roman"/>
              </a:rPr>
              <a:t> </a:t>
            </a:r>
            <a:r>
              <a:rPr sz="2400" spc="-5" dirty="0">
                <a:latin typeface="Times New Roman"/>
                <a:cs typeface="Times New Roman"/>
              </a:rPr>
              <a:t>implemented</a:t>
            </a:r>
            <a:r>
              <a:rPr sz="2400" spc="-20" dirty="0">
                <a:latin typeface="Times New Roman"/>
                <a:cs typeface="Times New Roman"/>
              </a:rPr>
              <a:t> </a:t>
            </a:r>
            <a:r>
              <a:rPr sz="2400" dirty="0">
                <a:latin typeface="Times New Roman"/>
                <a:cs typeface="Times New Roman"/>
              </a:rPr>
              <a:t>in</a:t>
            </a:r>
            <a:r>
              <a:rPr sz="2400" spc="-10" dirty="0">
                <a:latin typeface="Times New Roman"/>
                <a:cs typeface="Times New Roman"/>
              </a:rPr>
              <a:t> </a:t>
            </a:r>
            <a:r>
              <a:rPr sz="2400" dirty="0">
                <a:latin typeface="Times New Roman"/>
                <a:cs typeface="Times New Roman"/>
              </a:rPr>
              <a:t>code.</a:t>
            </a:r>
            <a:endParaRPr sz="2400">
              <a:latin typeface="Times New Roman"/>
              <a:cs typeface="Times New Roman"/>
            </a:endParaRPr>
          </a:p>
          <a:p>
            <a:pPr>
              <a:lnSpc>
                <a:spcPct val="100000"/>
              </a:lnSpc>
              <a:spcBef>
                <a:spcPts val="15"/>
              </a:spcBef>
              <a:buClr>
                <a:srgbClr val="4F81BC"/>
              </a:buClr>
              <a:buFont typeface="Arial MT"/>
              <a:buChar char="•"/>
            </a:pPr>
            <a:endParaRPr sz="3500">
              <a:latin typeface="Times New Roman"/>
              <a:cs typeface="Times New Roman"/>
            </a:endParaRPr>
          </a:p>
          <a:p>
            <a:pPr marL="195580" marR="464820" indent="-182880">
              <a:lnSpc>
                <a:spcPct val="100000"/>
              </a:lnSpc>
              <a:buClr>
                <a:srgbClr val="4F81BC"/>
              </a:buClr>
              <a:buSzPct val="85416"/>
              <a:buFont typeface="Arial MT"/>
              <a:buChar char="•"/>
              <a:tabLst>
                <a:tab pos="195580" algn="l"/>
                <a:tab pos="1423670" algn="l"/>
              </a:tabLst>
            </a:pPr>
            <a:r>
              <a:rPr sz="2400" b="1" dirty="0">
                <a:latin typeface="Times New Roman"/>
                <a:cs typeface="Times New Roman"/>
              </a:rPr>
              <a:t>OOAD</a:t>
            </a:r>
            <a:r>
              <a:rPr sz="2400" b="1" spc="-5" dirty="0">
                <a:latin typeface="Times New Roman"/>
                <a:cs typeface="Times New Roman"/>
              </a:rPr>
              <a:t> </a:t>
            </a:r>
            <a:r>
              <a:rPr sz="2400" dirty="0">
                <a:latin typeface="Times New Roman"/>
                <a:cs typeface="Times New Roman"/>
              </a:rPr>
              <a:t>-	</a:t>
            </a:r>
            <a:r>
              <a:rPr sz="2400" spc="-5" dirty="0">
                <a:latin typeface="Times New Roman"/>
                <a:cs typeface="Times New Roman"/>
              </a:rPr>
              <a:t>A</a:t>
            </a:r>
            <a:r>
              <a:rPr sz="2400" spc="-140" dirty="0">
                <a:latin typeface="Times New Roman"/>
                <a:cs typeface="Times New Roman"/>
              </a:rPr>
              <a:t> </a:t>
            </a:r>
            <a:r>
              <a:rPr sz="2400" dirty="0">
                <a:latin typeface="Times New Roman"/>
                <a:cs typeface="Times New Roman"/>
              </a:rPr>
              <a:t>software</a:t>
            </a:r>
            <a:r>
              <a:rPr sz="2400" spc="-5" dirty="0">
                <a:latin typeface="Times New Roman"/>
                <a:cs typeface="Times New Roman"/>
              </a:rPr>
              <a:t> development</a:t>
            </a:r>
            <a:r>
              <a:rPr sz="2400" spc="-20" dirty="0">
                <a:latin typeface="Times New Roman"/>
                <a:cs typeface="Times New Roman"/>
              </a:rPr>
              <a:t> </a:t>
            </a:r>
            <a:r>
              <a:rPr sz="2400" dirty="0">
                <a:latin typeface="Times New Roman"/>
                <a:cs typeface="Times New Roman"/>
              </a:rPr>
              <a:t>approach</a:t>
            </a:r>
            <a:r>
              <a:rPr sz="2400" spc="-25" dirty="0">
                <a:latin typeface="Times New Roman"/>
                <a:cs typeface="Times New Roman"/>
              </a:rPr>
              <a:t> </a:t>
            </a:r>
            <a:r>
              <a:rPr sz="2400" dirty="0">
                <a:latin typeface="Times New Roman"/>
                <a:cs typeface="Times New Roman"/>
              </a:rPr>
              <a:t>that</a:t>
            </a:r>
            <a:r>
              <a:rPr sz="2400" spc="-15" dirty="0">
                <a:latin typeface="Times New Roman"/>
                <a:cs typeface="Times New Roman"/>
              </a:rPr>
              <a:t> </a:t>
            </a:r>
            <a:r>
              <a:rPr sz="2400" spc="-5" dirty="0">
                <a:latin typeface="Times New Roman"/>
                <a:cs typeface="Times New Roman"/>
              </a:rPr>
              <a:t>emphasizes</a:t>
            </a:r>
            <a:r>
              <a:rPr sz="2400" spc="-10" dirty="0">
                <a:latin typeface="Times New Roman"/>
                <a:cs typeface="Times New Roman"/>
              </a:rPr>
              <a:t> </a:t>
            </a:r>
            <a:r>
              <a:rPr sz="2400" dirty="0">
                <a:latin typeface="Times New Roman"/>
                <a:cs typeface="Times New Roman"/>
              </a:rPr>
              <a:t>a </a:t>
            </a:r>
            <a:r>
              <a:rPr sz="2400" spc="-585" dirty="0">
                <a:latin typeface="Times New Roman"/>
                <a:cs typeface="Times New Roman"/>
              </a:rPr>
              <a:t> </a:t>
            </a:r>
            <a:r>
              <a:rPr sz="2400" dirty="0">
                <a:latin typeface="Times New Roman"/>
                <a:cs typeface="Times New Roman"/>
              </a:rPr>
              <a:t>logical</a:t>
            </a:r>
            <a:r>
              <a:rPr sz="2400" spc="-35" dirty="0">
                <a:latin typeface="Times New Roman"/>
                <a:cs typeface="Times New Roman"/>
              </a:rPr>
              <a:t> </a:t>
            </a:r>
            <a:r>
              <a:rPr sz="2400" dirty="0">
                <a:latin typeface="Times New Roman"/>
                <a:cs typeface="Times New Roman"/>
              </a:rPr>
              <a:t>solution</a:t>
            </a:r>
            <a:r>
              <a:rPr sz="2400" spc="-35" dirty="0">
                <a:latin typeface="Times New Roman"/>
                <a:cs typeface="Times New Roman"/>
              </a:rPr>
              <a:t> </a:t>
            </a:r>
            <a:r>
              <a:rPr sz="2400" dirty="0">
                <a:latin typeface="Times New Roman"/>
                <a:cs typeface="Times New Roman"/>
              </a:rPr>
              <a:t>based on</a:t>
            </a:r>
            <a:r>
              <a:rPr sz="2400" spc="-5" dirty="0">
                <a:latin typeface="Times New Roman"/>
                <a:cs typeface="Times New Roman"/>
              </a:rPr>
              <a:t> </a:t>
            </a:r>
            <a:r>
              <a:rPr sz="2400" dirty="0">
                <a:latin typeface="Times New Roman"/>
                <a:cs typeface="Times New Roman"/>
              </a:rPr>
              <a:t>objects.</a:t>
            </a:r>
            <a:endParaRPr sz="2400">
              <a:latin typeface="Times New Roman"/>
              <a:cs typeface="Times New Roman"/>
            </a:endParaRPr>
          </a:p>
        </p:txBody>
      </p:sp>
    </p:spTree>
    <p:extLst>
      <p:ext uri="{BB962C8B-B14F-4D97-AF65-F5344CB8AC3E}">
        <p14:creationId xmlns:p14="http://schemas.microsoft.com/office/powerpoint/2010/main" val="4024373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concepts of </a:t>
            </a:r>
            <a:r>
              <a:rPr lang="en-US" dirty="0" err="1" smtClean="0"/>
              <a:t>oop</a:t>
            </a:r>
            <a:endParaRPr lang="en-US" dirty="0"/>
          </a:p>
        </p:txBody>
      </p:sp>
      <p:sp>
        <p:nvSpPr>
          <p:cNvPr id="3" name="Content Placeholder 2"/>
          <p:cNvSpPr>
            <a:spLocks noGrp="1"/>
          </p:cNvSpPr>
          <p:nvPr>
            <p:ph sz="quarter" idx="1"/>
          </p:nvPr>
        </p:nvSpPr>
        <p:spPr/>
        <p:txBody>
          <a:bodyPr/>
          <a:lstStyle/>
          <a:p>
            <a:pPr marL="3175" indent="0">
              <a:spcBef>
                <a:spcPts val="575"/>
              </a:spcBef>
              <a:spcAft>
                <a:spcPts val="575"/>
              </a:spcAft>
              <a:buSzPct val="45000"/>
              <a:buNone/>
              <a:tabLst>
                <a:tab pos="215900" algn="l"/>
                <a:tab pos="320675" algn="l"/>
                <a:tab pos="769938" algn="l"/>
                <a:tab pos="1219200" algn="l"/>
                <a:tab pos="1668463" algn="l"/>
                <a:tab pos="2117725" algn="l"/>
                <a:tab pos="2566988" algn="l"/>
                <a:tab pos="3016250" algn="l"/>
                <a:tab pos="3465513" algn="l"/>
                <a:tab pos="3914775" algn="l"/>
                <a:tab pos="4364038" algn="l"/>
                <a:tab pos="4813300" algn="l"/>
                <a:tab pos="5262563" algn="l"/>
                <a:tab pos="5711825" algn="l"/>
                <a:tab pos="6161088" algn="l"/>
                <a:tab pos="6610350" algn="l"/>
                <a:tab pos="7059613" algn="l"/>
                <a:tab pos="7508875" algn="l"/>
                <a:tab pos="7958138" algn="l"/>
                <a:tab pos="8407400" algn="l"/>
                <a:tab pos="8856663" algn="l"/>
              </a:tabLst>
              <a:defRPr/>
            </a:pPr>
            <a:r>
              <a:rPr lang="en-US" b="1" dirty="0">
                <a:latin typeface="+mj-lt"/>
              </a:rPr>
              <a:t>6</a:t>
            </a:r>
            <a:r>
              <a:rPr lang="en-US" b="1" dirty="0" smtClean="0">
                <a:latin typeface="+mj-lt"/>
              </a:rPr>
              <a:t>. </a:t>
            </a:r>
            <a:r>
              <a:rPr lang="en-IN" b="1" dirty="0">
                <a:latin typeface="+mj-lt"/>
              </a:rPr>
              <a:t>Data </a:t>
            </a:r>
            <a:r>
              <a:rPr lang="en-IN" b="1" dirty="0" smtClean="0">
                <a:latin typeface="+mj-lt"/>
              </a:rPr>
              <a:t>Abstraction: </a:t>
            </a:r>
            <a:r>
              <a:rPr lang="en-IN" dirty="0" smtClean="0">
                <a:latin typeface="+mj-lt"/>
              </a:rPr>
              <a:t>Process </a:t>
            </a:r>
            <a:r>
              <a:rPr lang="en-IN" dirty="0">
                <a:latin typeface="+mj-lt"/>
              </a:rPr>
              <a:t>of hiding details from </a:t>
            </a:r>
            <a:r>
              <a:rPr lang="en-IN" dirty="0" smtClean="0">
                <a:latin typeface="+mj-lt"/>
              </a:rPr>
              <a:t> </a:t>
            </a:r>
            <a:r>
              <a:rPr lang="en-IN" dirty="0">
                <a:latin typeface="+mj-lt"/>
              </a:rPr>
              <a:t>user.</a:t>
            </a:r>
          </a:p>
          <a:p>
            <a:pPr marL="212725" indent="-209550">
              <a:spcBef>
                <a:spcPts val="575"/>
              </a:spcBef>
              <a:spcAft>
                <a:spcPts val="575"/>
              </a:spcAft>
              <a:buSzPct val="45000"/>
              <a:buNone/>
              <a:tabLst>
                <a:tab pos="215900" algn="l"/>
                <a:tab pos="320675" algn="l"/>
                <a:tab pos="769938" algn="l"/>
                <a:tab pos="1219200" algn="l"/>
                <a:tab pos="1668463" algn="l"/>
                <a:tab pos="2117725" algn="l"/>
                <a:tab pos="2566988" algn="l"/>
                <a:tab pos="3016250" algn="l"/>
                <a:tab pos="3465513" algn="l"/>
                <a:tab pos="3914775" algn="l"/>
                <a:tab pos="4364038" algn="l"/>
                <a:tab pos="4813300" algn="l"/>
                <a:tab pos="5262563" algn="l"/>
                <a:tab pos="5711825" algn="l"/>
                <a:tab pos="6161088" algn="l"/>
                <a:tab pos="6610350" algn="l"/>
                <a:tab pos="7059613" algn="l"/>
                <a:tab pos="7508875" algn="l"/>
                <a:tab pos="7958138" algn="l"/>
                <a:tab pos="8407400" algn="l"/>
                <a:tab pos="8856663" algn="l"/>
              </a:tabLst>
              <a:defRPr/>
            </a:pPr>
            <a:r>
              <a:rPr lang="en-IN" dirty="0">
                <a:latin typeface="+mj-lt"/>
              </a:rPr>
              <a:t>         </a:t>
            </a:r>
            <a:r>
              <a:rPr lang="en-IN" dirty="0" err="1">
                <a:latin typeface="+mj-lt"/>
              </a:rPr>
              <a:t>Eg</a:t>
            </a:r>
            <a:r>
              <a:rPr lang="en-IN" dirty="0">
                <a:latin typeface="+mj-lt"/>
              </a:rPr>
              <a:t>- sending SMS.</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124200"/>
            <a:ext cx="655320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009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32585" y="449072"/>
            <a:ext cx="6202680" cy="406400"/>
          </a:xfrm>
          <a:prstGeom prst="rect">
            <a:avLst/>
          </a:prstGeom>
        </p:spPr>
        <p:txBody>
          <a:bodyPr vert="horz" wrap="square" lIns="0" tIns="12065" rIns="0" bIns="0" rtlCol="0">
            <a:spAutoFit/>
          </a:bodyPr>
          <a:lstStyle/>
          <a:p>
            <a:pPr marL="12700">
              <a:lnSpc>
                <a:spcPct val="100000"/>
              </a:lnSpc>
              <a:spcBef>
                <a:spcPts val="95"/>
              </a:spcBef>
            </a:pPr>
            <a:r>
              <a:rPr sz="2500" b="1" spc="-100" dirty="0">
                <a:latin typeface="Times New Roman"/>
                <a:cs typeface="Times New Roman"/>
              </a:rPr>
              <a:t>O</a:t>
            </a:r>
            <a:r>
              <a:rPr sz="2500" b="1" spc="-190" dirty="0">
                <a:latin typeface="Times New Roman"/>
                <a:cs typeface="Times New Roman"/>
              </a:rPr>
              <a:t>R</a:t>
            </a:r>
            <a:r>
              <a:rPr sz="2500" b="1" spc="-100" dirty="0">
                <a:latin typeface="Times New Roman"/>
                <a:cs typeface="Times New Roman"/>
              </a:rPr>
              <a:t>THOGO</a:t>
            </a:r>
            <a:r>
              <a:rPr sz="2500" b="1" spc="-105" dirty="0">
                <a:latin typeface="Times New Roman"/>
                <a:cs typeface="Times New Roman"/>
              </a:rPr>
              <a:t>NA</a:t>
            </a:r>
            <a:r>
              <a:rPr sz="2500" b="1" spc="-5" dirty="0">
                <a:latin typeface="Times New Roman"/>
                <a:cs typeface="Times New Roman"/>
              </a:rPr>
              <a:t>L</a:t>
            </a:r>
            <a:r>
              <a:rPr sz="2500" b="1" spc="-400" dirty="0">
                <a:latin typeface="Times New Roman"/>
                <a:cs typeface="Times New Roman"/>
              </a:rPr>
              <a:t> </a:t>
            </a:r>
            <a:r>
              <a:rPr sz="2500" b="1" spc="-100" dirty="0">
                <a:latin typeface="Times New Roman"/>
                <a:cs typeface="Times New Roman"/>
              </a:rPr>
              <a:t>VI</a:t>
            </a:r>
            <a:r>
              <a:rPr sz="2500" b="1" spc="-95" dirty="0">
                <a:latin typeface="Times New Roman"/>
                <a:cs typeface="Times New Roman"/>
              </a:rPr>
              <a:t>E</a:t>
            </a:r>
            <a:r>
              <a:rPr sz="2500" b="1" spc="-100" dirty="0">
                <a:latin typeface="Times New Roman"/>
                <a:cs typeface="Times New Roman"/>
              </a:rPr>
              <a:t>W</a:t>
            </a:r>
            <a:r>
              <a:rPr sz="2500" b="1" spc="-5" dirty="0">
                <a:latin typeface="Times New Roman"/>
                <a:cs typeface="Times New Roman"/>
              </a:rPr>
              <a:t>S</a:t>
            </a:r>
            <a:r>
              <a:rPr sz="2500" b="1" spc="-210" dirty="0">
                <a:latin typeface="Times New Roman"/>
                <a:cs typeface="Times New Roman"/>
              </a:rPr>
              <a:t> </a:t>
            </a:r>
            <a:r>
              <a:rPr sz="2500" b="1" spc="-100" dirty="0">
                <a:latin typeface="Times New Roman"/>
                <a:cs typeface="Times New Roman"/>
              </a:rPr>
              <a:t>O</a:t>
            </a:r>
            <a:r>
              <a:rPr sz="2500" b="1" spc="-5" dirty="0">
                <a:latin typeface="Times New Roman"/>
                <a:cs typeface="Times New Roman"/>
              </a:rPr>
              <a:t>F</a:t>
            </a:r>
            <a:r>
              <a:rPr sz="2500" b="1" spc="-335" dirty="0">
                <a:latin typeface="Times New Roman"/>
                <a:cs typeface="Times New Roman"/>
              </a:rPr>
              <a:t> </a:t>
            </a:r>
            <a:r>
              <a:rPr sz="2500" b="1" spc="-95" dirty="0">
                <a:latin typeface="Times New Roman"/>
                <a:cs typeface="Times New Roman"/>
              </a:rPr>
              <a:t>T</a:t>
            </a:r>
            <a:r>
              <a:rPr sz="2500" b="1" spc="-100" dirty="0">
                <a:latin typeface="Times New Roman"/>
                <a:cs typeface="Times New Roman"/>
              </a:rPr>
              <a:t>H</a:t>
            </a:r>
            <a:r>
              <a:rPr sz="2500" b="1" spc="-5" dirty="0">
                <a:latin typeface="Times New Roman"/>
                <a:cs typeface="Times New Roman"/>
              </a:rPr>
              <a:t>E</a:t>
            </a:r>
            <a:r>
              <a:rPr sz="2500" b="1" spc="-200" dirty="0">
                <a:latin typeface="Times New Roman"/>
                <a:cs typeface="Times New Roman"/>
              </a:rPr>
              <a:t> </a:t>
            </a:r>
            <a:r>
              <a:rPr sz="2500" b="1" spc="-95" dirty="0">
                <a:latin typeface="Times New Roman"/>
                <a:cs typeface="Times New Roman"/>
              </a:rPr>
              <a:t>S</a:t>
            </a:r>
            <a:r>
              <a:rPr sz="2500" b="1" spc="-100" dirty="0">
                <a:latin typeface="Times New Roman"/>
                <a:cs typeface="Times New Roman"/>
              </a:rPr>
              <a:t>OF</a:t>
            </a:r>
            <a:r>
              <a:rPr sz="2500" b="1" spc="-95" dirty="0">
                <a:latin typeface="Times New Roman"/>
                <a:cs typeface="Times New Roman"/>
              </a:rPr>
              <a:t>T</a:t>
            </a:r>
            <a:r>
              <a:rPr sz="2500" b="1" spc="-375" dirty="0">
                <a:latin typeface="Times New Roman"/>
                <a:cs typeface="Times New Roman"/>
              </a:rPr>
              <a:t>W</a:t>
            </a:r>
            <a:r>
              <a:rPr sz="2500" b="1" spc="-100" dirty="0">
                <a:latin typeface="Times New Roman"/>
                <a:cs typeface="Times New Roman"/>
              </a:rPr>
              <a:t>AR</a:t>
            </a:r>
            <a:r>
              <a:rPr sz="2500" b="1" spc="-5" dirty="0">
                <a:latin typeface="Times New Roman"/>
                <a:cs typeface="Times New Roman"/>
              </a:rPr>
              <a:t>E</a:t>
            </a:r>
            <a:endParaRPr sz="2500">
              <a:latin typeface="Times New Roman"/>
              <a:cs typeface="Times New Roman"/>
            </a:endParaRPr>
          </a:p>
        </p:txBody>
      </p:sp>
      <p:sp>
        <p:nvSpPr>
          <p:cNvPr id="3" name="object 3"/>
          <p:cNvSpPr txBox="1"/>
          <p:nvPr/>
        </p:nvSpPr>
        <p:spPr>
          <a:xfrm>
            <a:off x="535940" y="1556131"/>
            <a:ext cx="7713345" cy="3722370"/>
          </a:xfrm>
          <a:prstGeom prst="rect">
            <a:avLst/>
          </a:prstGeom>
        </p:spPr>
        <p:txBody>
          <a:bodyPr vert="horz" wrap="square" lIns="0" tIns="80010" rIns="0" bIns="0" rtlCol="0">
            <a:spAutoFit/>
          </a:bodyPr>
          <a:lstStyle/>
          <a:p>
            <a:pPr marL="225425" indent="-213360">
              <a:lnSpc>
                <a:spcPct val="100000"/>
              </a:lnSpc>
              <a:spcBef>
                <a:spcPts val="630"/>
              </a:spcBef>
              <a:buClr>
                <a:srgbClr val="4F81BC"/>
              </a:buClr>
              <a:buSzPct val="79545"/>
              <a:buFont typeface="Wingdings"/>
              <a:buChar char=""/>
              <a:tabLst>
                <a:tab pos="226060" algn="l"/>
              </a:tabLst>
            </a:pPr>
            <a:r>
              <a:rPr sz="2200" spc="-160" dirty="0">
                <a:latin typeface="Times New Roman"/>
                <a:cs typeface="Times New Roman"/>
              </a:rPr>
              <a:t>T</a:t>
            </a:r>
            <a:r>
              <a:rPr sz="2200" spc="-5" dirty="0">
                <a:latin typeface="Times New Roman"/>
                <a:cs typeface="Times New Roman"/>
              </a:rPr>
              <a:t>wo</a:t>
            </a:r>
            <a:r>
              <a:rPr sz="2200" spc="-114" dirty="0">
                <a:latin typeface="Times New Roman"/>
                <a:cs typeface="Times New Roman"/>
              </a:rPr>
              <a:t> </a:t>
            </a:r>
            <a:r>
              <a:rPr sz="2200" spc="-5" dirty="0">
                <a:latin typeface="Times New Roman"/>
                <a:cs typeface="Times New Roman"/>
              </a:rPr>
              <a:t>Ap</a:t>
            </a:r>
            <a:r>
              <a:rPr sz="2200" spc="5" dirty="0">
                <a:latin typeface="Times New Roman"/>
                <a:cs typeface="Times New Roman"/>
              </a:rPr>
              <a:t>p</a:t>
            </a:r>
            <a:r>
              <a:rPr sz="2200" spc="-5" dirty="0">
                <a:latin typeface="Times New Roman"/>
                <a:cs typeface="Times New Roman"/>
              </a:rPr>
              <a:t>r</a:t>
            </a:r>
            <a:r>
              <a:rPr sz="2200" dirty="0">
                <a:latin typeface="Times New Roman"/>
                <a:cs typeface="Times New Roman"/>
              </a:rPr>
              <a:t>o</a:t>
            </a:r>
            <a:r>
              <a:rPr sz="2200" spc="-5" dirty="0">
                <a:latin typeface="Times New Roman"/>
                <a:cs typeface="Times New Roman"/>
              </a:rPr>
              <a:t>aches,</a:t>
            </a:r>
            <a:endParaRPr sz="2200">
              <a:latin typeface="Times New Roman"/>
              <a:cs typeface="Times New Roman"/>
            </a:endParaRPr>
          </a:p>
          <a:p>
            <a:pPr marL="469900" lvl="1" indent="-183515">
              <a:lnSpc>
                <a:spcPct val="100000"/>
              </a:lnSpc>
              <a:spcBef>
                <a:spcPts val="490"/>
              </a:spcBef>
              <a:buClr>
                <a:srgbClr val="4F81BC"/>
              </a:buClr>
              <a:buSzPct val="85000"/>
              <a:buFont typeface="Wingdings"/>
              <a:buChar char=""/>
              <a:tabLst>
                <a:tab pos="470534" algn="l"/>
              </a:tabLst>
            </a:pPr>
            <a:r>
              <a:rPr sz="2000" b="1" spc="-150" dirty="0">
                <a:latin typeface="Times New Roman"/>
                <a:cs typeface="Times New Roman"/>
              </a:rPr>
              <a:t>T</a:t>
            </a:r>
            <a:r>
              <a:rPr sz="2000" b="1" dirty="0">
                <a:latin typeface="Times New Roman"/>
                <a:cs typeface="Times New Roman"/>
              </a:rPr>
              <a:t>raditional</a:t>
            </a:r>
            <a:r>
              <a:rPr sz="2000" b="1" spc="-150" dirty="0">
                <a:latin typeface="Times New Roman"/>
                <a:cs typeface="Times New Roman"/>
              </a:rPr>
              <a:t> </a:t>
            </a:r>
            <a:r>
              <a:rPr sz="2000" b="1" dirty="0">
                <a:latin typeface="Times New Roman"/>
                <a:cs typeface="Times New Roman"/>
              </a:rPr>
              <a:t>App</a:t>
            </a:r>
            <a:r>
              <a:rPr sz="2000" b="1" spc="-40" dirty="0">
                <a:latin typeface="Times New Roman"/>
                <a:cs typeface="Times New Roman"/>
              </a:rPr>
              <a:t>r</a:t>
            </a:r>
            <a:r>
              <a:rPr sz="2000" b="1" dirty="0">
                <a:latin typeface="Times New Roman"/>
                <a:cs typeface="Times New Roman"/>
              </a:rPr>
              <a:t>o</a:t>
            </a:r>
            <a:r>
              <a:rPr sz="2000" b="1" spc="10" dirty="0">
                <a:latin typeface="Times New Roman"/>
                <a:cs typeface="Times New Roman"/>
              </a:rPr>
              <a:t>a</a:t>
            </a:r>
            <a:r>
              <a:rPr sz="2000" b="1" dirty="0">
                <a:latin typeface="Times New Roman"/>
                <a:cs typeface="Times New Roman"/>
              </a:rPr>
              <a:t>ch</a:t>
            </a:r>
            <a:endParaRPr sz="2000">
              <a:latin typeface="Times New Roman"/>
              <a:cs typeface="Times New Roman"/>
            </a:endParaRPr>
          </a:p>
          <a:p>
            <a:pPr marL="469900" lvl="1" indent="-183515">
              <a:lnSpc>
                <a:spcPct val="100000"/>
              </a:lnSpc>
              <a:spcBef>
                <a:spcPts val="480"/>
              </a:spcBef>
              <a:buClr>
                <a:srgbClr val="4F81BC"/>
              </a:buClr>
              <a:buSzPct val="85000"/>
              <a:buFont typeface="Wingdings"/>
              <a:buChar char=""/>
              <a:tabLst>
                <a:tab pos="470534" algn="l"/>
              </a:tabLst>
            </a:pPr>
            <a:r>
              <a:rPr sz="2000" b="1" spc="-5" dirty="0">
                <a:latin typeface="Times New Roman"/>
                <a:cs typeface="Times New Roman"/>
              </a:rPr>
              <a:t>Objected-Oriented</a:t>
            </a:r>
            <a:r>
              <a:rPr sz="2000" b="1" spc="-155" dirty="0">
                <a:latin typeface="Times New Roman"/>
                <a:cs typeface="Times New Roman"/>
              </a:rPr>
              <a:t> </a:t>
            </a:r>
            <a:r>
              <a:rPr sz="2000" b="1" spc="-5" dirty="0">
                <a:latin typeface="Times New Roman"/>
                <a:cs typeface="Times New Roman"/>
              </a:rPr>
              <a:t>Approach</a:t>
            </a:r>
            <a:endParaRPr sz="2000">
              <a:latin typeface="Times New Roman"/>
              <a:cs typeface="Times New Roman"/>
            </a:endParaRPr>
          </a:p>
          <a:p>
            <a:pPr lvl="1">
              <a:lnSpc>
                <a:spcPct val="100000"/>
              </a:lnSpc>
              <a:spcBef>
                <a:spcPts val="25"/>
              </a:spcBef>
              <a:buClr>
                <a:srgbClr val="4F81BC"/>
              </a:buClr>
              <a:buFont typeface="Wingdings"/>
              <a:buChar char=""/>
            </a:pPr>
            <a:endParaRPr sz="2900">
              <a:latin typeface="Times New Roman"/>
              <a:cs typeface="Times New Roman"/>
            </a:endParaRPr>
          </a:p>
          <a:p>
            <a:pPr marL="205740" indent="-193675">
              <a:lnSpc>
                <a:spcPct val="100000"/>
              </a:lnSpc>
              <a:spcBef>
                <a:spcPts val="5"/>
              </a:spcBef>
              <a:buClr>
                <a:srgbClr val="4F81BC"/>
              </a:buClr>
              <a:buSzPct val="80000"/>
              <a:buFont typeface="Wingdings"/>
              <a:buChar char=""/>
              <a:tabLst>
                <a:tab pos="206375" algn="l"/>
              </a:tabLst>
            </a:pPr>
            <a:r>
              <a:rPr sz="2000" b="1" u="heavy" dirty="0">
                <a:uFill>
                  <a:solidFill>
                    <a:srgbClr val="000000"/>
                  </a:solidFill>
                </a:uFill>
                <a:latin typeface="Times New Roman"/>
                <a:cs typeface="Times New Roman"/>
              </a:rPr>
              <a:t>TR</a:t>
            </a:r>
            <a:r>
              <a:rPr sz="2000" b="1" u="heavy" spc="5" dirty="0">
                <a:uFill>
                  <a:solidFill>
                    <a:srgbClr val="000000"/>
                  </a:solidFill>
                </a:uFill>
                <a:latin typeface="Times New Roman"/>
                <a:cs typeface="Times New Roman"/>
              </a:rPr>
              <a:t>A</a:t>
            </a:r>
            <a:r>
              <a:rPr sz="2000" b="1" u="heavy" dirty="0">
                <a:uFill>
                  <a:solidFill>
                    <a:srgbClr val="000000"/>
                  </a:solidFill>
                </a:uFill>
                <a:latin typeface="Times New Roman"/>
                <a:cs typeface="Times New Roman"/>
              </a:rPr>
              <a:t>D</a:t>
            </a:r>
            <a:r>
              <a:rPr sz="2000" b="1" u="heavy" spc="5" dirty="0">
                <a:uFill>
                  <a:solidFill>
                    <a:srgbClr val="000000"/>
                  </a:solidFill>
                </a:uFill>
                <a:latin typeface="Times New Roman"/>
                <a:cs typeface="Times New Roman"/>
              </a:rPr>
              <a:t>I</a:t>
            </a:r>
            <a:r>
              <a:rPr sz="2000" b="1" u="heavy" dirty="0">
                <a:uFill>
                  <a:solidFill>
                    <a:srgbClr val="000000"/>
                  </a:solidFill>
                </a:uFill>
                <a:latin typeface="Times New Roman"/>
                <a:cs typeface="Times New Roman"/>
              </a:rPr>
              <a:t>TION</a:t>
            </a:r>
            <a:r>
              <a:rPr sz="2000" b="1" u="heavy" spc="5" dirty="0">
                <a:uFill>
                  <a:solidFill>
                    <a:srgbClr val="000000"/>
                  </a:solidFill>
                </a:uFill>
                <a:latin typeface="Times New Roman"/>
                <a:cs typeface="Times New Roman"/>
              </a:rPr>
              <a:t>A</a:t>
            </a:r>
            <a:r>
              <a:rPr sz="2000" b="1" u="heavy" dirty="0">
                <a:uFill>
                  <a:solidFill>
                    <a:srgbClr val="000000"/>
                  </a:solidFill>
                </a:uFill>
                <a:latin typeface="Times New Roman"/>
                <a:cs typeface="Times New Roman"/>
              </a:rPr>
              <a:t>L</a:t>
            </a:r>
            <a:r>
              <a:rPr sz="2000" b="1" u="heavy" spc="-245" dirty="0">
                <a:uFill>
                  <a:solidFill>
                    <a:srgbClr val="000000"/>
                  </a:solidFill>
                </a:uFill>
                <a:latin typeface="Times New Roman"/>
                <a:cs typeface="Times New Roman"/>
              </a:rPr>
              <a:t> </a:t>
            </a:r>
            <a:r>
              <a:rPr sz="2000" b="1" u="heavy" dirty="0">
                <a:uFill>
                  <a:solidFill>
                    <a:srgbClr val="000000"/>
                  </a:solidFill>
                </a:uFill>
                <a:latin typeface="Times New Roman"/>
                <a:cs typeface="Times New Roman"/>
              </a:rPr>
              <a:t>APPRO</a:t>
            </a:r>
            <a:r>
              <a:rPr sz="2000" b="1" u="heavy" spc="5" dirty="0">
                <a:uFill>
                  <a:solidFill>
                    <a:srgbClr val="000000"/>
                  </a:solidFill>
                </a:uFill>
                <a:latin typeface="Times New Roman"/>
                <a:cs typeface="Times New Roman"/>
              </a:rPr>
              <a:t>A</a:t>
            </a:r>
            <a:r>
              <a:rPr sz="2000" b="1" u="heavy" dirty="0">
                <a:uFill>
                  <a:solidFill>
                    <a:srgbClr val="000000"/>
                  </a:solidFill>
                </a:uFill>
                <a:latin typeface="Times New Roman"/>
                <a:cs typeface="Times New Roman"/>
              </a:rPr>
              <a:t>CH</a:t>
            </a:r>
            <a:endParaRPr sz="2000">
              <a:latin typeface="Times New Roman"/>
              <a:cs typeface="Times New Roman"/>
            </a:endParaRPr>
          </a:p>
          <a:p>
            <a:pPr>
              <a:lnSpc>
                <a:spcPct val="100000"/>
              </a:lnSpc>
              <a:spcBef>
                <a:spcPts val="25"/>
              </a:spcBef>
            </a:pPr>
            <a:endParaRPr sz="2900">
              <a:latin typeface="Times New Roman"/>
              <a:cs typeface="Times New Roman"/>
            </a:endParaRPr>
          </a:p>
          <a:p>
            <a:pPr marL="469900" indent="-183515">
              <a:lnSpc>
                <a:spcPct val="100000"/>
              </a:lnSpc>
              <a:buClr>
                <a:srgbClr val="4F81BC"/>
              </a:buClr>
              <a:buSzPct val="85000"/>
              <a:buFont typeface="Arial MT"/>
              <a:buChar char="•"/>
              <a:tabLst>
                <a:tab pos="470534" algn="l"/>
              </a:tabLst>
            </a:pPr>
            <a:r>
              <a:rPr sz="2000" spc="-5" dirty="0">
                <a:latin typeface="Times New Roman"/>
                <a:cs typeface="Times New Roman"/>
              </a:rPr>
              <a:t>Collection</a:t>
            </a:r>
            <a:r>
              <a:rPr sz="2000" spc="-35" dirty="0">
                <a:latin typeface="Times New Roman"/>
                <a:cs typeface="Times New Roman"/>
              </a:rPr>
              <a:t> </a:t>
            </a:r>
            <a:r>
              <a:rPr sz="2000" dirty="0">
                <a:latin typeface="Times New Roman"/>
                <a:cs typeface="Times New Roman"/>
              </a:rPr>
              <a:t>of</a:t>
            </a:r>
            <a:r>
              <a:rPr sz="2000" spc="-5" dirty="0">
                <a:latin typeface="Times New Roman"/>
                <a:cs typeface="Times New Roman"/>
              </a:rPr>
              <a:t> </a:t>
            </a:r>
            <a:r>
              <a:rPr sz="2000" b="1" spc="-5" dirty="0">
                <a:latin typeface="Times New Roman"/>
                <a:cs typeface="Times New Roman"/>
              </a:rPr>
              <a:t>programs</a:t>
            </a:r>
            <a:r>
              <a:rPr sz="2000" b="1" spc="-40" dirty="0">
                <a:latin typeface="Times New Roman"/>
                <a:cs typeface="Times New Roman"/>
              </a:rPr>
              <a:t> </a:t>
            </a:r>
            <a:r>
              <a:rPr sz="2000" b="1" dirty="0">
                <a:latin typeface="Times New Roman"/>
                <a:cs typeface="Times New Roman"/>
              </a:rPr>
              <a:t>or</a:t>
            </a:r>
            <a:r>
              <a:rPr sz="2000" b="1" spc="-45" dirty="0">
                <a:latin typeface="Times New Roman"/>
                <a:cs typeface="Times New Roman"/>
              </a:rPr>
              <a:t> </a:t>
            </a:r>
            <a:r>
              <a:rPr sz="2000" b="1" dirty="0">
                <a:latin typeface="Times New Roman"/>
                <a:cs typeface="Times New Roman"/>
              </a:rPr>
              <a:t>functions.</a:t>
            </a:r>
            <a:endParaRPr sz="2000">
              <a:latin typeface="Times New Roman"/>
              <a:cs typeface="Times New Roman"/>
            </a:endParaRPr>
          </a:p>
          <a:p>
            <a:pPr marL="469900" indent="-183515">
              <a:lnSpc>
                <a:spcPct val="100000"/>
              </a:lnSpc>
              <a:spcBef>
                <a:spcPts val="480"/>
              </a:spcBef>
              <a:buClr>
                <a:srgbClr val="4F81BC"/>
              </a:buClr>
              <a:buSzPct val="85000"/>
              <a:buFont typeface="Arial MT"/>
              <a:buChar char="•"/>
              <a:tabLst>
                <a:tab pos="470534" algn="l"/>
              </a:tabLst>
            </a:pPr>
            <a:r>
              <a:rPr sz="2000" dirty="0">
                <a:latin typeface="Times New Roman"/>
                <a:cs typeface="Times New Roman"/>
              </a:rPr>
              <a:t>A</a:t>
            </a:r>
            <a:r>
              <a:rPr sz="2000" spc="-114" dirty="0">
                <a:latin typeface="Times New Roman"/>
                <a:cs typeface="Times New Roman"/>
              </a:rPr>
              <a:t> </a:t>
            </a:r>
            <a:r>
              <a:rPr sz="2000" dirty="0">
                <a:latin typeface="Times New Roman"/>
                <a:cs typeface="Times New Roman"/>
              </a:rPr>
              <a:t>system</a:t>
            </a:r>
            <a:r>
              <a:rPr sz="2000" spc="-25" dirty="0">
                <a:latin typeface="Times New Roman"/>
                <a:cs typeface="Times New Roman"/>
              </a:rPr>
              <a:t> </a:t>
            </a:r>
            <a:r>
              <a:rPr sz="2000" dirty="0">
                <a:latin typeface="Times New Roman"/>
                <a:cs typeface="Times New Roman"/>
              </a:rPr>
              <a:t>that</a:t>
            </a:r>
            <a:r>
              <a:rPr sz="2000" spc="-15" dirty="0">
                <a:latin typeface="Times New Roman"/>
                <a:cs typeface="Times New Roman"/>
              </a:rPr>
              <a:t> </a:t>
            </a:r>
            <a:r>
              <a:rPr sz="2000" dirty="0">
                <a:latin typeface="Times New Roman"/>
                <a:cs typeface="Times New Roman"/>
              </a:rPr>
              <a:t>is</a:t>
            </a:r>
            <a:r>
              <a:rPr sz="2000" spc="-15" dirty="0">
                <a:latin typeface="Times New Roman"/>
                <a:cs typeface="Times New Roman"/>
              </a:rPr>
              <a:t> </a:t>
            </a:r>
            <a:r>
              <a:rPr sz="2000" dirty="0">
                <a:latin typeface="Times New Roman"/>
                <a:cs typeface="Times New Roman"/>
              </a:rPr>
              <a:t>designed</a:t>
            </a:r>
            <a:r>
              <a:rPr sz="2000" spc="-40" dirty="0">
                <a:latin typeface="Times New Roman"/>
                <a:cs typeface="Times New Roman"/>
              </a:rPr>
              <a:t> </a:t>
            </a:r>
            <a:r>
              <a:rPr sz="2000" dirty="0">
                <a:latin typeface="Times New Roman"/>
                <a:cs typeface="Times New Roman"/>
              </a:rPr>
              <a:t>for</a:t>
            </a:r>
            <a:r>
              <a:rPr sz="2000" spc="-15" dirty="0">
                <a:latin typeface="Times New Roman"/>
                <a:cs typeface="Times New Roman"/>
              </a:rPr>
              <a:t> </a:t>
            </a:r>
            <a:r>
              <a:rPr sz="2000" b="1" dirty="0">
                <a:latin typeface="Times New Roman"/>
                <a:cs typeface="Times New Roman"/>
              </a:rPr>
              <a:t>performing</a:t>
            </a:r>
            <a:r>
              <a:rPr sz="2000" b="1" spc="-40" dirty="0">
                <a:latin typeface="Times New Roman"/>
                <a:cs typeface="Times New Roman"/>
              </a:rPr>
              <a:t> </a:t>
            </a:r>
            <a:r>
              <a:rPr sz="2000" b="1" dirty="0">
                <a:latin typeface="Times New Roman"/>
                <a:cs typeface="Times New Roman"/>
              </a:rPr>
              <a:t>certain</a:t>
            </a:r>
            <a:r>
              <a:rPr sz="2000" b="1" spc="-20" dirty="0">
                <a:latin typeface="Times New Roman"/>
                <a:cs typeface="Times New Roman"/>
              </a:rPr>
              <a:t> </a:t>
            </a:r>
            <a:r>
              <a:rPr sz="2000" b="1" dirty="0">
                <a:latin typeface="Times New Roman"/>
                <a:cs typeface="Times New Roman"/>
              </a:rPr>
              <a:t>actions</a:t>
            </a:r>
            <a:r>
              <a:rPr sz="2000" dirty="0">
                <a:latin typeface="Times New Roman"/>
                <a:cs typeface="Times New Roman"/>
              </a:rPr>
              <a:t>.</a:t>
            </a:r>
            <a:endParaRPr sz="2000">
              <a:latin typeface="Times New Roman"/>
              <a:cs typeface="Times New Roman"/>
            </a:endParaRPr>
          </a:p>
          <a:p>
            <a:pPr marL="469900" indent="-183515">
              <a:lnSpc>
                <a:spcPct val="100000"/>
              </a:lnSpc>
              <a:spcBef>
                <a:spcPts val="480"/>
              </a:spcBef>
              <a:buClr>
                <a:srgbClr val="4F81BC"/>
              </a:buClr>
              <a:buSzPct val="85000"/>
              <a:buFont typeface="Arial MT"/>
              <a:buChar char="•"/>
              <a:tabLst>
                <a:tab pos="470534" algn="l"/>
              </a:tabLst>
            </a:pPr>
            <a:r>
              <a:rPr sz="2000" b="1" dirty="0">
                <a:latin typeface="Times New Roman"/>
                <a:cs typeface="Times New Roman"/>
              </a:rPr>
              <a:t>Algorithms</a:t>
            </a:r>
            <a:r>
              <a:rPr sz="2000" b="1" spc="-45" dirty="0">
                <a:latin typeface="Times New Roman"/>
                <a:cs typeface="Times New Roman"/>
              </a:rPr>
              <a:t> </a:t>
            </a:r>
            <a:r>
              <a:rPr sz="2000" b="1" dirty="0">
                <a:latin typeface="Times New Roman"/>
                <a:cs typeface="Times New Roman"/>
              </a:rPr>
              <a:t>+</a:t>
            </a:r>
            <a:r>
              <a:rPr sz="2000" b="1" spc="-10" dirty="0">
                <a:latin typeface="Times New Roman"/>
                <a:cs typeface="Times New Roman"/>
              </a:rPr>
              <a:t> </a:t>
            </a:r>
            <a:r>
              <a:rPr sz="2000" b="1" dirty="0">
                <a:latin typeface="Times New Roman"/>
                <a:cs typeface="Times New Roman"/>
              </a:rPr>
              <a:t>Data</a:t>
            </a:r>
            <a:r>
              <a:rPr sz="2000" b="1" spc="-10" dirty="0">
                <a:latin typeface="Times New Roman"/>
                <a:cs typeface="Times New Roman"/>
              </a:rPr>
              <a:t> </a:t>
            </a:r>
            <a:r>
              <a:rPr sz="2000" b="1" spc="-5" dirty="0">
                <a:latin typeface="Times New Roman"/>
                <a:cs typeface="Times New Roman"/>
              </a:rPr>
              <a:t>Structures</a:t>
            </a:r>
            <a:r>
              <a:rPr sz="2000" b="1" spc="-45" dirty="0">
                <a:latin typeface="Times New Roman"/>
                <a:cs typeface="Times New Roman"/>
              </a:rPr>
              <a:t> </a:t>
            </a:r>
            <a:r>
              <a:rPr sz="2000" b="1" dirty="0">
                <a:latin typeface="Times New Roman"/>
                <a:cs typeface="Times New Roman"/>
              </a:rPr>
              <a:t>=</a:t>
            </a:r>
            <a:r>
              <a:rPr sz="2000" b="1" spc="5" dirty="0">
                <a:latin typeface="Times New Roman"/>
                <a:cs typeface="Times New Roman"/>
              </a:rPr>
              <a:t> </a:t>
            </a:r>
            <a:r>
              <a:rPr sz="2000" b="1" spc="-5" dirty="0">
                <a:latin typeface="Times New Roman"/>
                <a:cs typeface="Times New Roman"/>
              </a:rPr>
              <a:t>Programs</a:t>
            </a:r>
            <a:r>
              <a:rPr sz="2000" spc="-5" dirty="0">
                <a:latin typeface="Times New Roman"/>
                <a:cs typeface="Times New Roman"/>
              </a:rPr>
              <a:t>.</a:t>
            </a:r>
            <a:endParaRPr sz="2000">
              <a:latin typeface="Times New Roman"/>
              <a:cs typeface="Times New Roman"/>
            </a:endParaRPr>
          </a:p>
          <a:p>
            <a:pPr marL="469900" indent="-183515">
              <a:lnSpc>
                <a:spcPct val="100000"/>
              </a:lnSpc>
              <a:spcBef>
                <a:spcPts val="484"/>
              </a:spcBef>
              <a:buClr>
                <a:srgbClr val="4F81BC"/>
              </a:buClr>
              <a:buSzPct val="85000"/>
              <a:buFont typeface="Arial MT"/>
              <a:buChar char="•"/>
              <a:tabLst>
                <a:tab pos="470534" algn="l"/>
              </a:tabLst>
            </a:pPr>
            <a:r>
              <a:rPr sz="2000" dirty="0">
                <a:latin typeface="Times New Roman"/>
                <a:cs typeface="Times New Roman"/>
              </a:rPr>
              <a:t>Software</a:t>
            </a:r>
            <a:r>
              <a:rPr sz="2000" spc="-35" dirty="0">
                <a:latin typeface="Times New Roman"/>
                <a:cs typeface="Times New Roman"/>
              </a:rPr>
              <a:t> </a:t>
            </a:r>
            <a:r>
              <a:rPr sz="2000" dirty="0">
                <a:latin typeface="Times New Roman"/>
                <a:cs typeface="Times New Roman"/>
              </a:rPr>
              <a:t>Development</a:t>
            </a:r>
            <a:r>
              <a:rPr sz="2000" spc="-35" dirty="0">
                <a:latin typeface="Times New Roman"/>
                <a:cs typeface="Times New Roman"/>
              </a:rPr>
              <a:t> </a:t>
            </a:r>
            <a:r>
              <a:rPr sz="2000" dirty="0">
                <a:latin typeface="Times New Roman"/>
                <a:cs typeface="Times New Roman"/>
              </a:rPr>
              <a:t>Models</a:t>
            </a:r>
            <a:r>
              <a:rPr sz="2000" spc="-20" dirty="0">
                <a:latin typeface="Times New Roman"/>
                <a:cs typeface="Times New Roman"/>
              </a:rPr>
              <a:t> </a:t>
            </a:r>
            <a:r>
              <a:rPr sz="2000" spc="-10" dirty="0">
                <a:latin typeface="Times New Roman"/>
                <a:cs typeface="Times New Roman"/>
              </a:rPr>
              <a:t>(</a:t>
            </a:r>
            <a:r>
              <a:rPr sz="2000" b="1" spc="-10" dirty="0">
                <a:latin typeface="Times New Roman"/>
                <a:cs typeface="Times New Roman"/>
              </a:rPr>
              <a:t>Waterfall,</a:t>
            </a:r>
            <a:r>
              <a:rPr sz="2000" b="1" spc="-30" dirty="0">
                <a:latin typeface="Times New Roman"/>
                <a:cs typeface="Times New Roman"/>
              </a:rPr>
              <a:t> </a:t>
            </a:r>
            <a:r>
              <a:rPr sz="2000" b="1" dirty="0">
                <a:latin typeface="Times New Roman"/>
                <a:cs typeface="Times New Roman"/>
              </a:rPr>
              <a:t>Spiral,</a:t>
            </a:r>
            <a:r>
              <a:rPr sz="2000" b="1" spc="-35" dirty="0">
                <a:latin typeface="Times New Roman"/>
                <a:cs typeface="Times New Roman"/>
              </a:rPr>
              <a:t> </a:t>
            </a:r>
            <a:r>
              <a:rPr sz="2000" b="1" spc="-5" dirty="0">
                <a:latin typeface="Times New Roman"/>
                <a:cs typeface="Times New Roman"/>
              </a:rPr>
              <a:t>Incremental,</a:t>
            </a:r>
            <a:r>
              <a:rPr sz="2000" b="1" spc="-50" dirty="0">
                <a:latin typeface="Times New Roman"/>
                <a:cs typeface="Times New Roman"/>
              </a:rPr>
              <a:t> </a:t>
            </a:r>
            <a:r>
              <a:rPr sz="2000" b="1" dirty="0">
                <a:latin typeface="Times New Roman"/>
                <a:cs typeface="Times New Roman"/>
              </a:rPr>
              <a:t>etc..)</a:t>
            </a:r>
            <a:endParaRPr sz="2000">
              <a:latin typeface="Times New Roman"/>
              <a:cs typeface="Times New Roman"/>
            </a:endParaRPr>
          </a:p>
        </p:txBody>
      </p:sp>
    </p:spTree>
    <p:extLst>
      <p:ext uri="{BB962C8B-B14F-4D97-AF65-F5344CB8AC3E}">
        <p14:creationId xmlns:p14="http://schemas.microsoft.com/office/powerpoint/2010/main" val="41538874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61807" y="445719"/>
            <a:ext cx="835660" cy="240029"/>
          </a:xfrm>
          <a:prstGeom prst="rect">
            <a:avLst/>
          </a:prstGeom>
        </p:spPr>
        <p:txBody>
          <a:bodyPr vert="horz" wrap="square" lIns="0" tIns="13335" rIns="0" bIns="0" rtlCol="0">
            <a:spAutoFit/>
          </a:bodyPr>
          <a:lstStyle/>
          <a:p>
            <a:pPr marL="12700">
              <a:lnSpc>
                <a:spcPct val="100000"/>
              </a:lnSpc>
              <a:spcBef>
                <a:spcPts val="105"/>
              </a:spcBef>
            </a:pPr>
            <a:r>
              <a:rPr sz="1400" spc="-90" dirty="0">
                <a:solidFill>
                  <a:srgbClr val="1F487C"/>
                </a:solidFill>
                <a:latin typeface="Times New Roman"/>
                <a:cs typeface="Times New Roman"/>
              </a:rPr>
              <a:t>Continued…</a:t>
            </a:r>
            <a:endParaRPr sz="1400">
              <a:latin typeface="Times New Roman"/>
              <a:cs typeface="Times New Roman"/>
            </a:endParaRPr>
          </a:p>
        </p:txBody>
      </p:sp>
      <p:sp>
        <p:nvSpPr>
          <p:cNvPr id="3" name="object 3"/>
          <p:cNvSpPr txBox="1"/>
          <p:nvPr/>
        </p:nvSpPr>
        <p:spPr>
          <a:xfrm>
            <a:off x="535940" y="1167130"/>
            <a:ext cx="8024495" cy="5322611"/>
          </a:xfrm>
          <a:prstGeom prst="rect">
            <a:avLst/>
          </a:prstGeom>
        </p:spPr>
        <p:txBody>
          <a:bodyPr vert="horz" wrap="square" lIns="0" tIns="13335" rIns="0" bIns="0" rtlCol="0">
            <a:spAutoFit/>
          </a:bodyPr>
          <a:lstStyle/>
          <a:p>
            <a:pPr marL="205740" indent="-193675">
              <a:lnSpc>
                <a:spcPct val="100000"/>
              </a:lnSpc>
              <a:spcBef>
                <a:spcPts val="105"/>
              </a:spcBef>
              <a:buClr>
                <a:srgbClr val="4F81BC"/>
              </a:buClr>
              <a:buSzPct val="80000"/>
              <a:buFont typeface="Wingdings"/>
              <a:buChar char=""/>
              <a:tabLst>
                <a:tab pos="206375" algn="l"/>
              </a:tabLst>
            </a:pPr>
            <a:r>
              <a:rPr sz="2000" b="1" u="heavy" dirty="0">
                <a:uFill>
                  <a:solidFill>
                    <a:srgbClr val="000000"/>
                  </a:solidFill>
                </a:uFill>
                <a:latin typeface="Times New Roman"/>
                <a:cs typeface="Times New Roman"/>
              </a:rPr>
              <a:t>OB</a:t>
            </a:r>
            <a:r>
              <a:rPr sz="2000" b="1" u="heavy" spc="5" dirty="0">
                <a:uFill>
                  <a:solidFill>
                    <a:srgbClr val="000000"/>
                  </a:solidFill>
                </a:uFill>
                <a:latin typeface="Times New Roman"/>
                <a:cs typeface="Times New Roman"/>
              </a:rPr>
              <a:t>J</a:t>
            </a:r>
            <a:r>
              <a:rPr sz="2000" b="1" u="heavy" dirty="0">
                <a:uFill>
                  <a:solidFill>
                    <a:srgbClr val="000000"/>
                  </a:solidFill>
                </a:uFill>
                <a:latin typeface="Times New Roman"/>
                <a:cs typeface="Times New Roman"/>
              </a:rPr>
              <a:t>ECT</a:t>
            </a:r>
            <a:r>
              <a:rPr sz="2000" b="1" u="heavy" spc="-40" dirty="0">
                <a:uFill>
                  <a:solidFill>
                    <a:srgbClr val="000000"/>
                  </a:solidFill>
                </a:uFill>
                <a:latin typeface="Times New Roman"/>
                <a:cs typeface="Times New Roman"/>
              </a:rPr>
              <a:t> </a:t>
            </a:r>
            <a:r>
              <a:rPr sz="2000" b="1" u="heavy" dirty="0">
                <a:uFill>
                  <a:solidFill>
                    <a:srgbClr val="000000"/>
                  </a:solidFill>
                </a:uFill>
                <a:latin typeface="Times New Roman"/>
                <a:cs typeface="Times New Roman"/>
              </a:rPr>
              <a:t>O</a:t>
            </a:r>
            <a:r>
              <a:rPr sz="2000" b="1" u="heavy" spc="5" dirty="0">
                <a:uFill>
                  <a:solidFill>
                    <a:srgbClr val="000000"/>
                  </a:solidFill>
                </a:uFill>
                <a:latin typeface="Times New Roman"/>
                <a:cs typeface="Times New Roman"/>
              </a:rPr>
              <a:t>R</a:t>
            </a:r>
            <a:r>
              <a:rPr sz="2000" b="1" u="heavy" dirty="0">
                <a:uFill>
                  <a:solidFill>
                    <a:srgbClr val="000000"/>
                  </a:solidFill>
                </a:uFill>
                <a:latin typeface="Times New Roman"/>
                <a:cs typeface="Times New Roman"/>
              </a:rPr>
              <a:t>IE</a:t>
            </a:r>
            <a:r>
              <a:rPr sz="2000" b="1" u="heavy" spc="5" dirty="0">
                <a:uFill>
                  <a:solidFill>
                    <a:srgbClr val="000000"/>
                  </a:solidFill>
                </a:uFill>
                <a:latin typeface="Times New Roman"/>
                <a:cs typeface="Times New Roman"/>
              </a:rPr>
              <a:t>N</a:t>
            </a:r>
            <a:r>
              <a:rPr sz="2000" b="1" u="heavy" dirty="0">
                <a:uFill>
                  <a:solidFill>
                    <a:srgbClr val="000000"/>
                  </a:solidFill>
                </a:uFill>
                <a:latin typeface="Times New Roman"/>
                <a:cs typeface="Times New Roman"/>
              </a:rPr>
              <a:t>TED</a:t>
            </a:r>
            <a:r>
              <a:rPr sz="2000" b="1" u="heavy" spc="-114" dirty="0">
                <a:uFill>
                  <a:solidFill>
                    <a:srgbClr val="000000"/>
                  </a:solidFill>
                </a:uFill>
                <a:latin typeface="Times New Roman"/>
                <a:cs typeface="Times New Roman"/>
              </a:rPr>
              <a:t> </a:t>
            </a:r>
            <a:r>
              <a:rPr sz="2000" b="1" u="heavy" spc="5" dirty="0" smtClean="0">
                <a:uFill>
                  <a:solidFill>
                    <a:srgbClr val="000000"/>
                  </a:solidFill>
                </a:uFill>
                <a:latin typeface="Times New Roman"/>
                <a:cs typeface="Times New Roman"/>
              </a:rPr>
              <a:t>A</a:t>
            </a:r>
            <a:r>
              <a:rPr sz="2000" b="1" u="heavy" dirty="0" smtClean="0">
                <a:uFill>
                  <a:solidFill>
                    <a:srgbClr val="000000"/>
                  </a:solidFill>
                </a:uFill>
                <a:latin typeface="Times New Roman"/>
                <a:cs typeface="Times New Roman"/>
              </a:rPr>
              <a:t>PP</a:t>
            </a:r>
            <a:r>
              <a:rPr sz="2000" b="1" u="heavy" spc="10" dirty="0" smtClean="0">
                <a:uFill>
                  <a:solidFill>
                    <a:srgbClr val="000000"/>
                  </a:solidFill>
                </a:uFill>
                <a:latin typeface="Times New Roman"/>
                <a:cs typeface="Times New Roman"/>
              </a:rPr>
              <a:t>R</a:t>
            </a:r>
            <a:r>
              <a:rPr sz="2000" b="1" u="heavy" dirty="0" smtClean="0">
                <a:uFill>
                  <a:solidFill>
                    <a:srgbClr val="000000"/>
                  </a:solidFill>
                </a:uFill>
                <a:latin typeface="Times New Roman"/>
                <a:cs typeface="Times New Roman"/>
              </a:rPr>
              <a:t>O</a:t>
            </a:r>
            <a:r>
              <a:rPr sz="2000" b="1" u="heavy" spc="5" dirty="0" smtClean="0">
                <a:uFill>
                  <a:solidFill>
                    <a:srgbClr val="000000"/>
                  </a:solidFill>
                </a:uFill>
                <a:latin typeface="Times New Roman"/>
                <a:cs typeface="Times New Roman"/>
              </a:rPr>
              <a:t>AC</a:t>
            </a:r>
            <a:r>
              <a:rPr sz="2000" b="1" u="heavy" dirty="0" smtClean="0">
                <a:uFill>
                  <a:solidFill>
                    <a:srgbClr val="000000"/>
                  </a:solidFill>
                </a:uFill>
                <a:latin typeface="Times New Roman"/>
                <a:cs typeface="Times New Roman"/>
              </a:rPr>
              <a:t>H</a:t>
            </a:r>
            <a:r>
              <a:rPr lang="en-US" sz="2000" b="1" u="heavy" dirty="0" smtClean="0">
                <a:uFill>
                  <a:solidFill>
                    <a:srgbClr val="000000"/>
                  </a:solidFill>
                </a:uFill>
                <a:latin typeface="Times New Roman"/>
                <a:cs typeface="Times New Roman"/>
              </a:rPr>
              <a:t>(METHODS)</a:t>
            </a:r>
            <a:endParaRPr sz="2000" dirty="0">
              <a:latin typeface="Times New Roman"/>
              <a:cs typeface="Times New Roman"/>
            </a:endParaRPr>
          </a:p>
          <a:p>
            <a:pPr>
              <a:lnSpc>
                <a:spcPct val="100000"/>
              </a:lnSpc>
              <a:spcBef>
                <a:spcPts val="25"/>
              </a:spcBef>
              <a:buClr>
                <a:srgbClr val="4F81BC"/>
              </a:buClr>
              <a:buFont typeface="Wingdings"/>
              <a:buChar char=""/>
            </a:pPr>
            <a:endParaRPr sz="2900" dirty="0">
              <a:latin typeface="Times New Roman"/>
              <a:cs typeface="Times New Roman"/>
            </a:endParaRPr>
          </a:p>
          <a:p>
            <a:pPr marL="469900" lvl="1" indent="-183515">
              <a:lnSpc>
                <a:spcPct val="100000"/>
              </a:lnSpc>
              <a:buClr>
                <a:srgbClr val="4F81BC"/>
              </a:buClr>
              <a:buSzPct val="85000"/>
              <a:buFont typeface="Arial MT"/>
              <a:buChar char="•"/>
              <a:tabLst>
                <a:tab pos="470534" algn="l"/>
              </a:tabLst>
            </a:pPr>
            <a:r>
              <a:rPr sz="2000" dirty="0">
                <a:latin typeface="Times New Roman"/>
                <a:cs typeface="Times New Roman"/>
              </a:rPr>
              <a:t>OO development</a:t>
            </a:r>
            <a:r>
              <a:rPr sz="2000" spc="-35" dirty="0">
                <a:latin typeface="Times New Roman"/>
                <a:cs typeface="Times New Roman"/>
              </a:rPr>
              <a:t> </a:t>
            </a:r>
            <a:r>
              <a:rPr sz="2000" spc="-5" dirty="0">
                <a:latin typeface="Times New Roman"/>
                <a:cs typeface="Times New Roman"/>
              </a:rPr>
              <a:t>offers</a:t>
            </a:r>
            <a:r>
              <a:rPr sz="2000" spc="-35" dirty="0">
                <a:latin typeface="Times New Roman"/>
                <a:cs typeface="Times New Roman"/>
              </a:rPr>
              <a:t> </a:t>
            </a:r>
            <a:r>
              <a:rPr sz="2000" dirty="0">
                <a:latin typeface="Times New Roman"/>
                <a:cs typeface="Times New Roman"/>
              </a:rPr>
              <a:t>a</a:t>
            </a:r>
            <a:r>
              <a:rPr sz="2000" spc="-10" dirty="0">
                <a:latin typeface="Times New Roman"/>
                <a:cs typeface="Times New Roman"/>
              </a:rPr>
              <a:t> </a:t>
            </a:r>
            <a:r>
              <a:rPr sz="2000" spc="-5" dirty="0">
                <a:latin typeface="Times New Roman"/>
                <a:cs typeface="Times New Roman"/>
              </a:rPr>
              <a:t>different</a:t>
            </a:r>
            <a:r>
              <a:rPr sz="2000" spc="-40" dirty="0">
                <a:latin typeface="Times New Roman"/>
                <a:cs typeface="Times New Roman"/>
              </a:rPr>
              <a:t> </a:t>
            </a:r>
            <a:r>
              <a:rPr sz="2000" spc="-5" dirty="0">
                <a:latin typeface="Times New Roman"/>
                <a:cs typeface="Times New Roman"/>
              </a:rPr>
              <a:t>model</a:t>
            </a:r>
            <a:r>
              <a:rPr sz="2000" spc="-15" dirty="0">
                <a:latin typeface="Times New Roman"/>
                <a:cs typeface="Times New Roman"/>
              </a:rPr>
              <a:t> </a:t>
            </a:r>
            <a:r>
              <a:rPr sz="2000" dirty="0">
                <a:latin typeface="Times New Roman"/>
                <a:cs typeface="Times New Roman"/>
              </a:rPr>
              <a:t>from</a:t>
            </a:r>
            <a:r>
              <a:rPr sz="2000" spc="-30" dirty="0">
                <a:latin typeface="Times New Roman"/>
                <a:cs typeface="Times New Roman"/>
              </a:rPr>
              <a:t> </a:t>
            </a:r>
            <a:r>
              <a:rPr sz="2000" dirty="0">
                <a:latin typeface="Times New Roman"/>
                <a:cs typeface="Times New Roman"/>
              </a:rPr>
              <a:t>the</a:t>
            </a:r>
            <a:r>
              <a:rPr sz="2000" spc="-25" dirty="0">
                <a:latin typeface="Times New Roman"/>
                <a:cs typeface="Times New Roman"/>
              </a:rPr>
              <a:t> </a:t>
            </a:r>
            <a:r>
              <a:rPr sz="2000" dirty="0">
                <a:latin typeface="Times New Roman"/>
                <a:cs typeface="Times New Roman"/>
              </a:rPr>
              <a:t>traditional</a:t>
            </a:r>
            <a:r>
              <a:rPr sz="2000" spc="-50" dirty="0">
                <a:latin typeface="Times New Roman"/>
                <a:cs typeface="Times New Roman"/>
              </a:rPr>
              <a:t> </a:t>
            </a:r>
            <a:r>
              <a:rPr sz="2000" dirty="0">
                <a:latin typeface="Times New Roman"/>
                <a:cs typeface="Times New Roman"/>
              </a:rPr>
              <a:t>software  </a:t>
            </a:r>
            <a:r>
              <a:rPr sz="2000" dirty="0">
                <a:latin typeface="Wingdings"/>
                <a:cs typeface="Wingdings"/>
              </a:rPr>
              <a:t></a:t>
            </a:r>
          </a:p>
          <a:p>
            <a:pPr marL="469900">
              <a:lnSpc>
                <a:spcPct val="100000"/>
              </a:lnSpc>
            </a:pPr>
            <a:r>
              <a:rPr sz="2000" b="1" dirty="0">
                <a:latin typeface="Times New Roman"/>
                <a:cs typeface="Times New Roman"/>
              </a:rPr>
              <a:t>based</a:t>
            </a:r>
            <a:r>
              <a:rPr sz="2000" b="1" spc="-25" dirty="0">
                <a:latin typeface="Times New Roman"/>
                <a:cs typeface="Times New Roman"/>
              </a:rPr>
              <a:t> </a:t>
            </a:r>
            <a:r>
              <a:rPr sz="2000" b="1" dirty="0">
                <a:latin typeface="Times New Roman"/>
                <a:cs typeface="Times New Roman"/>
              </a:rPr>
              <a:t>on</a:t>
            </a:r>
            <a:r>
              <a:rPr sz="2000" b="1" spc="-5" dirty="0">
                <a:latin typeface="Times New Roman"/>
                <a:cs typeface="Times New Roman"/>
              </a:rPr>
              <a:t> </a:t>
            </a:r>
            <a:r>
              <a:rPr sz="2000" b="1" dirty="0">
                <a:latin typeface="Times New Roman"/>
                <a:cs typeface="Times New Roman"/>
              </a:rPr>
              <a:t>functions</a:t>
            </a:r>
            <a:r>
              <a:rPr sz="2000" b="1" spc="-40" dirty="0">
                <a:latin typeface="Times New Roman"/>
                <a:cs typeface="Times New Roman"/>
              </a:rPr>
              <a:t> </a:t>
            </a:r>
            <a:r>
              <a:rPr sz="2000" b="1" dirty="0">
                <a:latin typeface="Times New Roman"/>
                <a:cs typeface="Times New Roman"/>
              </a:rPr>
              <a:t>and</a:t>
            </a:r>
            <a:r>
              <a:rPr sz="2000" b="1" spc="-20" dirty="0">
                <a:latin typeface="Times New Roman"/>
                <a:cs typeface="Times New Roman"/>
              </a:rPr>
              <a:t> </a:t>
            </a:r>
            <a:r>
              <a:rPr sz="2000" b="1" spc="-10" dirty="0">
                <a:latin typeface="Times New Roman"/>
                <a:cs typeface="Times New Roman"/>
              </a:rPr>
              <a:t>procedures.</a:t>
            </a:r>
            <a:endParaRPr sz="2000" dirty="0">
              <a:latin typeface="Times New Roman"/>
              <a:cs typeface="Times New Roman"/>
            </a:endParaRPr>
          </a:p>
          <a:p>
            <a:pPr>
              <a:lnSpc>
                <a:spcPct val="100000"/>
              </a:lnSpc>
              <a:spcBef>
                <a:spcPts val="25"/>
              </a:spcBef>
            </a:pPr>
            <a:endParaRPr sz="2900" dirty="0">
              <a:latin typeface="Times New Roman"/>
              <a:cs typeface="Times New Roman"/>
            </a:endParaRPr>
          </a:p>
          <a:p>
            <a:pPr marL="469900" lvl="1" indent="-183515">
              <a:lnSpc>
                <a:spcPct val="100000"/>
              </a:lnSpc>
              <a:buClr>
                <a:srgbClr val="4F81BC"/>
              </a:buClr>
              <a:buSzPct val="85000"/>
              <a:buFont typeface="Arial MT"/>
              <a:buChar char="•"/>
              <a:tabLst>
                <a:tab pos="470534" algn="l"/>
              </a:tabLst>
            </a:pPr>
            <a:r>
              <a:rPr sz="2000" dirty="0">
                <a:solidFill>
                  <a:srgbClr val="FF0000"/>
                </a:solidFill>
                <a:latin typeface="Times New Roman"/>
                <a:cs typeface="Times New Roman"/>
              </a:rPr>
              <a:t>software</a:t>
            </a:r>
            <a:r>
              <a:rPr sz="2000" spc="-30" dirty="0">
                <a:solidFill>
                  <a:srgbClr val="FF0000"/>
                </a:solidFill>
                <a:latin typeface="Times New Roman"/>
                <a:cs typeface="Times New Roman"/>
              </a:rPr>
              <a:t> </a:t>
            </a:r>
            <a:r>
              <a:rPr sz="2000" dirty="0">
                <a:solidFill>
                  <a:srgbClr val="FF0000"/>
                </a:solidFill>
                <a:latin typeface="Times New Roman"/>
                <a:cs typeface="Times New Roman"/>
              </a:rPr>
              <a:t>is</a:t>
            </a:r>
            <a:r>
              <a:rPr sz="2000" spc="-10" dirty="0">
                <a:solidFill>
                  <a:srgbClr val="FF0000"/>
                </a:solidFill>
                <a:latin typeface="Times New Roman"/>
                <a:cs typeface="Times New Roman"/>
              </a:rPr>
              <a:t> </a:t>
            </a:r>
            <a:r>
              <a:rPr sz="2000" dirty="0">
                <a:solidFill>
                  <a:srgbClr val="FF0000"/>
                </a:solidFill>
                <a:latin typeface="Times New Roman"/>
                <a:cs typeface="Times New Roman"/>
              </a:rPr>
              <a:t>a</a:t>
            </a:r>
            <a:r>
              <a:rPr sz="2000" spc="-5" dirty="0">
                <a:solidFill>
                  <a:srgbClr val="FF0000"/>
                </a:solidFill>
                <a:latin typeface="Times New Roman"/>
                <a:cs typeface="Times New Roman"/>
              </a:rPr>
              <a:t> collection</a:t>
            </a:r>
            <a:r>
              <a:rPr sz="2000" spc="-25" dirty="0">
                <a:solidFill>
                  <a:srgbClr val="FF0000"/>
                </a:solidFill>
                <a:latin typeface="Times New Roman"/>
                <a:cs typeface="Times New Roman"/>
              </a:rPr>
              <a:t> </a:t>
            </a:r>
            <a:r>
              <a:rPr sz="2000" dirty="0">
                <a:solidFill>
                  <a:srgbClr val="FF0000"/>
                </a:solidFill>
                <a:latin typeface="Times New Roman"/>
                <a:cs typeface="Times New Roman"/>
              </a:rPr>
              <a:t>of </a:t>
            </a:r>
            <a:r>
              <a:rPr sz="2000" b="1" spc="-5" dirty="0">
                <a:solidFill>
                  <a:srgbClr val="FF0000"/>
                </a:solidFill>
                <a:latin typeface="Times New Roman"/>
                <a:cs typeface="Times New Roman"/>
              </a:rPr>
              <a:t>discrete</a:t>
            </a:r>
            <a:r>
              <a:rPr sz="2000" b="1" spc="-15" dirty="0">
                <a:solidFill>
                  <a:srgbClr val="FF0000"/>
                </a:solidFill>
                <a:latin typeface="Times New Roman"/>
                <a:cs typeface="Times New Roman"/>
              </a:rPr>
              <a:t> </a:t>
            </a:r>
            <a:r>
              <a:rPr sz="2000" b="1" dirty="0">
                <a:solidFill>
                  <a:srgbClr val="FF0000"/>
                </a:solidFill>
                <a:latin typeface="Times New Roman"/>
                <a:cs typeface="Times New Roman"/>
              </a:rPr>
              <a:t>object</a:t>
            </a:r>
            <a:r>
              <a:rPr sz="2000" b="1" spc="-25" dirty="0">
                <a:solidFill>
                  <a:srgbClr val="FF0000"/>
                </a:solidFill>
                <a:latin typeface="Times New Roman"/>
                <a:cs typeface="Times New Roman"/>
              </a:rPr>
              <a:t> </a:t>
            </a:r>
            <a:r>
              <a:rPr sz="2000" b="1" dirty="0">
                <a:solidFill>
                  <a:srgbClr val="FF0000"/>
                </a:solidFill>
                <a:latin typeface="Times New Roman"/>
                <a:cs typeface="Times New Roman"/>
              </a:rPr>
              <a:t>that</a:t>
            </a:r>
            <a:r>
              <a:rPr sz="2000" b="1" spc="-20" dirty="0">
                <a:solidFill>
                  <a:srgbClr val="FF0000"/>
                </a:solidFill>
                <a:latin typeface="Times New Roman"/>
                <a:cs typeface="Times New Roman"/>
              </a:rPr>
              <a:t> </a:t>
            </a:r>
            <a:r>
              <a:rPr sz="2000" b="1" dirty="0">
                <a:solidFill>
                  <a:srgbClr val="FF0000"/>
                </a:solidFill>
                <a:latin typeface="Times New Roman"/>
                <a:cs typeface="Times New Roman"/>
              </a:rPr>
              <a:t>encapsulate</a:t>
            </a:r>
            <a:r>
              <a:rPr sz="2000" b="1" spc="-40" dirty="0">
                <a:solidFill>
                  <a:srgbClr val="FF0000"/>
                </a:solidFill>
                <a:latin typeface="Times New Roman"/>
                <a:cs typeface="Times New Roman"/>
              </a:rPr>
              <a:t> </a:t>
            </a:r>
            <a:r>
              <a:rPr sz="2000" b="1" spc="-5" dirty="0">
                <a:solidFill>
                  <a:srgbClr val="FF0000"/>
                </a:solidFill>
                <a:latin typeface="Times New Roman"/>
                <a:cs typeface="Times New Roman"/>
              </a:rPr>
              <a:t>their</a:t>
            </a:r>
            <a:r>
              <a:rPr sz="2000" b="1" spc="-40" dirty="0">
                <a:solidFill>
                  <a:srgbClr val="FF0000"/>
                </a:solidFill>
                <a:latin typeface="Times New Roman"/>
                <a:cs typeface="Times New Roman"/>
              </a:rPr>
              <a:t> </a:t>
            </a:r>
            <a:r>
              <a:rPr sz="2000" b="1" dirty="0">
                <a:solidFill>
                  <a:srgbClr val="FF0000"/>
                </a:solidFill>
                <a:latin typeface="Times New Roman"/>
                <a:cs typeface="Times New Roman"/>
              </a:rPr>
              <a:t>data</a:t>
            </a:r>
            <a:r>
              <a:rPr sz="2000" b="1" spc="-20" dirty="0">
                <a:solidFill>
                  <a:srgbClr val="FF0000"/>
                </a:solidFill>
                <a:latin typeface="Times New Roman"/>
                <a:cs typeface="Times New Roman"/>
              </a:rPr>
              <a:t> </a:t>
            </a:r>
            <a:r>
              <a:rPr sz="2000" b="1" dirty="0">
                <a:solidFill>
                  <a:srgbClr val="FF0000"/>
                </a:solidFill>
                <a:latin typeface="Times New Roman"/>
                <a:cs typeface="Times New Roman"/>
              </a:rPr>
              <a:t>as</a:t>
            </a:r>
            <a:endParaRPr sz="2000" dirty="0">
              <a:solidFill>
                <a:srgbClr val="FF0000"/>
              </a:solidFill>
              <a:latin typeface="Times New Roman"/>
              <a:cs typeface="Times New Roman"/>
            </a:endParaRPr>
          </a:p>
          <a:p>
            <a:pPr marL="469900">
              <a:lnSpc>
                <a:spcPct val="100000"/>
              </a:lnSpc>
            </a:pPr>
            <a:r>
              <a:rPr sz="2000" b="1" spc="-5" dirty="0">
                <a:solidFill>
                  <a:srgbClr val="FF0000"/>
                </a:solidFill>
                <a:latin typeface="Times New Roman"/>
                <a:cs typeface="Times New Roman"/>
              </a:rPr>
              <a:t>well</a:t>
            </a:r>
            <a:r>
              <a:rPr sz="2000" b="1" spc="-10" dirty="0">
                <a:solidFill>
                  <a:srgbClr val="FF0000"/>
                </a:solidFill>
                <a:latin typeface="Times New Roman"/>
                <a:cs typeface="Times New Roman"/>
              </a:rPr>
              <a:t> </a:t>
            </a:r>
            <a:r>
              <a:rPr sz="2000" b="1" dirty="0">
                <a:solidFill>
                  <a:srgbClr val="FF0000"/>
                </a:solidFill>
                <a:latin typeface="Times New Roman"/>
                <a:cs typeface="Times New Roman"/>
              </a:rPr>
              <a:t>as</a:t>
            </a:r>
            <a:r>
              <a:rPr sz="2000" b="1" spc="-20" dirty="0">
                <a:solidFill>
                  <a:srgbClr val="FF0000"/>
                </a:solidFill>
                <a:latin typeface="Times New Roman"/>
                <a:cs typeface="Times New Roman"/>
              </a:rPr>
              <a:t> </a:t>
            </a:r>
            <a:r>
              <a:rPr sz="2000" b="1" dirty="0">
                <a:solidFill>
                  <a:srgbClr val="FF0000"/>
                </a:solidFill>
                <a:latin typeface="Times New Roman"/>
                <a:cs typeface="Times New Roman"/>
              </a:rPr>
              <a:t>the</a:t>
            </a:r>
            <a:r>
              <a:rPr sz="2000" b="1" spc="-30" dirty="0">
                <a:solidFill>
                  <a:srgbClr val="FF0000"/>
                </a:solidFill>
                <a:latin typeface="Times New Roman"/>
                <a:cs typeface="Times New Roman"/>
              </a:rPr>
              <a:t> </a:t>
            </a:r>
            <a:r>
              <a:rPr sz="2000" b="1" spc="-10" dirty="0">
                <a:solidFill>
                  <a:srgbClr val="FF0000"/>
                </a:solidFill>
                <a:latin typeface="Times New Roman"/>
                <a:cs typeface="Times New Roman"/>
              </a:rPr>
              <a:t>functionality.</a:t>
            </a:r>
            <a:endParaRPr sz="2000" dirty="0">
              <a:solidFill>
                <a:srgbClr val="FF0000"/>
              </a:solidFill>
              <a:latin typeface="Times New Roman"/>
              <a:cs typeface="Times New Roman"/>
            </a:endParaRPr>
          </a:p>
          <a:p>
            <a:pPr>
              <a:lnSpc>
                <a:spcPct val="100000"/>
              </a:lnSpc>
              <a:spcBef>
                <a:spcPts val="25"/>
              </a:spcBef>
            </a:pPr>
            <a:endParaRPr sz="2900" dirty="0">
              <a:latin typeface="Times New Roman"/>
              <a:cs typeface="Times New Roman"/>
            </a:endParaRPr>
          </a:p>
          <a:p>
            <a:pPr marL="469900" lvl="1" indent="-183515">
              <a:lnSpc>
                <a:spcPct val="100000"/>
              </a:lnSpc>
              <a:spcBef>
                <a:spcPts val="5"/>
              </a:spcBef>
              <a:buClr>
                <a:srgbClr val="4F81BC"/>
              </a:buClr>
              <a:buSzPct val="85000"/>
              <a:buFont typeface="Arial MT"/>
              <a:buChar char="•"/>
              <a:tabLst>
                <a:tab pos="470534" algn="l"/>
              </a:tabLst>
            </a:pPr>
            <a:r>
              <a:rPr sz="2000" dirty="0">
                <a:solidFill>
                  <a:srgbClr val="FF0000"/>
                </a:solidFill>
                <a:latin typeface="Times New Roman"/>
                <a:cs typeface="Times New Roman"/>
              </a:rPr>
              <a:t>Each</a:t>
            </a:r>
            <a:r>
              <a:rPr sz="2000" spc="-5" dirty="0">
                <a:solidFill>
                  <a:srgbClr val="FF0000"/>
                </a:solidFill>
                <a:latin typeface="Times New Roman"/>
                <a:cs typeface="Times New Roman"/>
              </a:rPr>
              <a:t> </a:t>
            </a:r>
            <a:r>
              <a:rPr sz="2000" dirty="0">
                <a:solidFill>
                  <a:srgbClr val="FF0000"/>
                </a:solidFill>
                <a:latin typeface="Times New Roman"/>
                <a:cs typeface="Times New Roman"/>
              </a:rPr>
              <a:t>object</a:t>
            </a:r>
            <a:r>
              <a:rPr sz="2000" spc="-40" dirty="0">
                <a:solidFill>
                  <a:srgbClr val="FF0000"/>
                </a:solidFill>
                <a:latin typeface="Times New Roman"/>
                <a:cs typeface="Times New Roman"/>
              </a:rPr>
              <a:t> </a:t>
            </a:r>
            <a:r>
              <a:rPr sz="2000" dirty="0">
                <a:solidFill>
                  <a:srgbClr val="FF0000"/>
                </a:solidFill>
                <a:latin typeface="Times New Roman"/>
                <a:cs typeface="Times New Roman"/>
              </a:rPr>
              <a:t>has</a:t>
            </a:r>
            <a:r>
              <a:rPr sz="2000" spc="-10" dirty="0">
                <a:solidFill>
                  <a:srgbClr val="FF0000"/>
                </a:solidFill>
                <a:latin typeface="Times New Roman"/>
                <a:cs typeface="Times New Roman"/>
              </a:rPr>
              <a:t> </a:t>
            </a:r>
            <a:r>
              <a:rPr sz="2000" b="1" dirty="0">
                <a:solidFill>
                  <a:srgbClr val="FF0000"/>
                </a:solidFill>
                <a:latin typeface="Times New Roman"/>
                <a:cs typeface="Times New Roman"/>
              </a:rPr>
              <a:t>attributes</a:t>
            </a:r>
            <a:r>
              <a:rPr sz="2000" b="1" spc="-40" dirty="0">
                <a:solidFill>
                  <a:srgbClr val="FF0000"/>
                </a:solidFill>
                <a:latin typeface="Times New Roman"/>
                <a:cs typeface="Times New Roman"/>
              </a:rPr>
              <a:t> </a:t>
            </a:r>
            <a:r>
              <a:rPr sz="2000" b="1" spc="-5" dirty="0">
                <a:solidFill>
                  <a:srgbClr val="FF0000"/>
                </a:solidFill>
                <a:latin typeface="Times New Roman"/>
                <a:cs typeface="Times New Roman"/>
              </a:rPr>
              <a:t>(</a:t>
            </a:r>
            <a:r>
              <a:rPr sz="2000" b="1" spc="-5" dirty="0" smtClean="0">
                <a:solidFill>
                  <a:srgbClr val="FF0000"/>
                </a:solidFill>
                <a:latin typeface="Times New Roman"/>
                <a:cs typeface="Times New Roman"/>
              </a:rPr>
              <a:t>properties</a:t>
            </a:r>
            <a:r>
              <a:rPr lang="en-US" sz="2000" b="1" spc="-5" dirty="0" smtClean="0">
                <a:solidFill>
                  <a:srgbClr val="FF0000"/>
                </a:solidFill>
                <a:latin typeface="Times New Roman"/>
                <a:cs typeface="Times New Roman"/>
              </a:rPr>
              <a:t>/features/data</a:t>
            </a:r>
            <a:r>
              <a:rPr sz="2000" b="1" spc="-5" dirty="0" smtClean="0">
                <a:solidFill>
                  <a:srgbClr val="FF0000"/>
                </a:solidFill>
                <a:latin typeface="Times New Roman"/>
                <a:cs typeface="Times New Roman"/>
              </a:rPr>
              <a:t>)</a:t>
            </a:r>
            <a:r>
              <a:rPr sz="2000" b="1" spc="-35" dirty="0" smtClean="0">
                <a:solidFill>
                  <a:srgbClr val="FF0000"/>
                </a:solidFill>
                <a:latin typeface="Times New Roman"/>
                <a:cs typeface="Times New Roman"/>
              </a:rPr>
              <a:t> </a:t>
            </a:r>
            <a:r>
              <a:rPr sz="2000" b="1" dirty="0">
                <a:solidFill>
                  <a:srgbClr val="FF0000"/>
                </a:solidFill>
                <a:latin typeface="Times New Roman"/>
                <a:cs typeface="Times New Roman"/>
              </a:rPr>
              <a:t>and</a:t>
            </a:r>
            <a:r>
              <a:rPr sz="2000" b="1" spc="-5" dirty="0">
                <a:solidFill>
                  <a:srgbClr val="FF0000"/>
                </a:solidFill>
                <a:latin typeface="Times New Roman"/>
                <a:cs typeface="Times New Roman"/>
              </a:rPr>
              <a:t> </a:t>
            </a:r>
            <a:r>
              <a:rPr sz="2000" b="1" dirty="0">
                <a:solidFill>
                  <a:srgbClr val="FF0000"/>
                </a:solidFill>
                <a:latin typeface="Times New Roman"/>
                <a:cs typeface="Times New Roman"/>
              </a:rPr>
              <a:t>method</a:t>
            </a:r>
            <a:r>
              <a:rPr sz="2000" b="1" spc="-25" dirty="0">
                <a:solidFill>
                  <a:srgbClr val="FF0000"/>
                </a:solidFill>
                <a:latin typeface="Times New Roman"/>
                <a:cs typeface="Times New Roman"/>
              </a:rPr>
              <a:t> </a:t>
            </a:r>
            <a:r>
              <a:rPr sz="2000" b="1" spc="-5" dirty="0">
                <a:solidFill>
                  <a:srgbClr val="FF0000"/>
                </a:solidFill>
                <a:latin typeface="Times New Roman"/>
                <a:cs typeface="Times New Roman"/>
              </a:rPr>
              <a:t>(</a:t>
            </a:r>
            <a:r>
              <a:rPr sz="2000" b="1" spc="-5" dirty="0" smtClean="0">
                <a:solidFill>
                  <a:srgbClr val="FF0000"/>
                </a:solidFill>
                <a:latin typeface="Times New Roman"/>
                <a:cs typeface="Times New Roman"/>
              </a:rPr>
              <a:t>procedures</a:t>
            </a:r>
            <a:r>
              <a:rPr lang="en-US" sz="2000" b="1" spc="-5" dirty="0" smtClean="0">
                <a:solidFill>
                  <a:srgbClr val="FF0000"/>
                </a:solidFill>
                <a:latin typeface="Times New Roman"/>
                <a:cs typeface="Times New Roman"/>
              </a:rPr>
              <a:t>/OPERATIONS</a:t>
            </a:r>
            <a:r>
              <a:rPr sz="2000" b="1" spc="-5" dirty="0" smtClean="0">
                <a:solidFill>
                  <a:srgbClr val="FF0000"/>
                </a:solidFill>
                <a:latin typeface="Times New Roman"/>
                <a:cs typeface="Times New Roman"/>
              </a:rPr>
              <a:t>).</a:t>
            </a:r>
            <a:endParaRPr sz="2000" dirty="0">
              <a:solidFill>
                <a:srgbClr val="FF0000"/>
              </a:solidFill>
              <a:latin typeface="Times New Roman"/>
              <a:cs typeface="Times New Roman"/>
            </a:endParaRPr>
          </a:p>
          <a:p>
            <a:pPr lvl="1">
              <a:lnSpc>
                <a:spcPct val="100000"/>
              </a:lnSpc>
              <a:spcBef>
                <a:spcPts val="25"/>
              </a:spcBef>
              <a:buClr>
                <a:srgbClr val="4F81BC"/>
              </a:buClr>
              <a:buFont typeface="Arial MT"/>
              <a:buChar char="•"/>
            </a:pPr>
            <a:endParaRPr sz="2900" dirty="0">
              <a:solidFill>
                <a:srgbClr val="FF0000"/>
              </a:solidFill>
              <a:latin typeface="Times New Roman"/>
              <a:cs typeface="Times New Roman"/>
            </a:endParaRPr>
          </a:p>
          <a:p>
            <a:pPr marL="469900" lvl="1" indent="-183515">
              <a:lnSpc>
                <a:spcPct val="100000"/>
              </a:lnSpc>
              <a:buClr>
                <a:srgbClr val="4F81BC"/>
              </a:buClr>
              <a:buSzPct val="85000"/>
              <a:buFont typeface="Arial MT"/>
              <a:buChar char="•"/>
              <a:tabLst>
                <a:tab pos="470534" algn="l"/>
              </a:tabLst>
            </a:pPr>
            <a:r>
              <a:rPr sz="2000" dirty="0">
                <a:solidFill>
                  <a:srgbClr val="FF0000"/>
                </a:solidFill>
                <a:latin typeface="Times New Roman"/>
                <a:cs typeface="Times New Roman"/>
              </a:rPr>
              <a:t>software</a:t>
            </a:r>
            <a:r>
              <a:rPr sz="2000" spc="-40" dirty="0">
                <a:solidFill>
                  <a:srgbClr val="FF0000"/>
                </a:solidFill>
                <a:latin typeface="Times New Roman"/>
                <a:cs typeface="Times New Roman"/>
              </a:rPr>
              <a:t> </a:t>
            </a:r>
            <a:r>
              <a:rPr sz="2000" dirty="0">
                <a:solidFill>
                  <a:srgbClr val="FF0000"/>
                </a:solidFill>
                <a:latin typeface="Times New Roman"/>
                <a:cs typeface="Times New Roman"/>
              </a:rPr>
              <a:t>by</a:t>
            </a:r>
            <a:r>
              <a:rPr sz="2000" spc="-10" dirty="0">
                <a:solidFill>
                  <a:srgbClr val="FF0000"/>
                </a:solidFill>
                <a:latin typeface="Times New Roman"/>
                <a:cs typeface="Times New Roman"/>
              </a:rPr>
              <a:t> </a:t>
            </a:r>
            <a:r>
              <a:rPr sz="2000" dirty="0">
                <a:solidFill>
                  <a:srgbClr val="FF0000"/>
                </a:solidFill>
                <a:latin typeface="Times New Roman"/>
                <a:cs typeface="Times New Roman"/>
              </a:rPr>
              <a:t>building</a:t>
            </a:r>
            <a:r>
              <a:rPr sz="2000" spc="-35" dirty="0">
                <a:solidFill>
                  <a:srgbClr val="FF0000"/>
                </a:solidFill>
                <a:latin typeface="Times New Roman"/>
                <a:cs typeface="Times New Roman"/>
              </a:rPr>
              <a:t> </a:t>
            </a:r>
            <a:r>
              <a:rPr sz="2000" spc="-5" dirty="0">
                <a:solidFill>
                  <a:srgbClr val="FF0000"/>
                </a:solidFill>
                <a:latin typeface="Times New Roman"/>
                <a:cs typeface="Times New Roman"/>
              </a:rPr>
              <a:t>self</a:t>
            </a:r>
            <a:r>
              <a:rPr sz="2000" spc="-15" dirty="0">
                <a:solidFill>
                  <a:srgbClr val="FF0000"/>
                </a:solidFill>
                <a:latin typeface="Times New Roman"/>
                <a:cs typeface="Times New Roman"/>
              </a:rPr>
              <a:t> </a:t>
            </a:r>
            <a:r>
              <a:rPr sz="2000" dirty="0">
                <a:solidFill>
                  <a:srgbClr val="FF0000"/>
                </a:solidFill>
                <a:latin typeface="Times New Roman"/>
                <a:cs typeface="Times New Roman"/>
              </a:rPr>
              <a:t>contained</a:t>
            </a:r>
            <a:r>
              <a:rPr sz="2000" spc="-35" dirty="0">
                <a:solidFill>
                  <a:srgbClr val="FF0000"/>
                </a:solidFill>
                <a:latin typeface="Times New Roman"/>
                <a:cs typeface="Times New Roman"/>
              </a:rPr>
              <a:t> </a:t>
            </a:r>
            <a:r>
              <a:rPr sz="2000" dirty="0">
                <a:solidFill>
                  <a:srgbClr val="FF0000"/>
                </a:solidFill>
                <a:latin typeface="Times New Roman"/>
                <a:cs typeface="Times New Roman"/>
              </a:rPr>
              <a:t>modules</a:t>
            </a:r>
            <a:r>
              <a:rPr sz="2000" spc="-20" dirty="0">
                <a:solidFill>
                  <a:srgbClr val="FF0000"/>
                </a:solidFill>
                <a:latin typeface="Times New Roman"/>
                <a:cs typeface="Times New Roman"/>
              </a:rPr>
              <a:t> </a:t>
            </a:r>
            <a:r>
              <a:rPr sz="2000" dirty="0">
                <a:solidFill>
                  <a:srgbClr val="FF0000"/>
                </a:solidFill>
                <a:latin typeface="Times New Roman"/>
                <a:cs typeface="Times New Roman"/>
              </a:rPr>
              <a:t>or</a:t>
            </a:r>
            <a:r>
              <a:rPr sz="2000" spc="-10" dirty="0">
                <a:solidFill>
                  <a:srgbClr val="FF0000"/>
                </a:solidFill>
                <a:latin typeface="Times New Roman"/>
                <a:cs typeface="Times New Roman"/>
              </a:rPr>
              <a:t> </a:t>
            </a:r>
            <a:r>
              <a:rPr sz="2000" dirty="0">
                <a:solidFill>
                  <a:srgbClr val="FF0000"/>
                </a:solidFill>
                <a:latin typeface="Times New Roman"/>
                <a:cs typeface="Times New Roman"/>
              </a:rPr>
              <a:t>objects</a:t>
            </a:r>
            <a:r>
              <a:rPr sz="2000" spc="-45" dirty="0">
                <a:solidFill>
                  <a:srgbClr val="FF0000"/>
                </a:solidFill>
                <a:latin typeface="Times New Roman"/>
                <a:cs typeface="Times New Roman"/>
              </a:rPr>
              <a:t> </a:t>
            </a:r>
            <a:r>
              <a:rPr sz="2000" dirty="0">
                <a:solidFill>
                  <a:srgbClr val="FF0000"/>
                </a:solidFill>
                <a:latin typeface="Times New Roman"/>
                <a:cs typeface="Times New Roman"/>
              </a:rPr>
              <a:t>that</a:t>
            </a:r>
            <a:r>
              <a:rPr sz="2000" spc="-15" dirty="0">
                <a:solidFill>
                  <a:srgbClr val="FF0000"/>
                </a:solidFill>
                <a:latin typeface="Times New Roman"/>
                <a:cs typeface="Times New Roman"/>
              </a:rPr>
              <a:t> </a:t>
            </a:r>
            <a:r>
              <a:rPr sz="2000" dirty="0">
                <a:solidFill>
                  <a:srgbClr val="FF0000"/>
                </a:solidFill>
                <a:latin typeface="Times New Roman"/>
                <a:cs typeface="Times New Roman"/>
              </a:rPr>
              <a:t>can</a:t>
            </a:r>
            <a:r>
              <a:rPr sz="2000" spc="-10" dirty="0">
                <a:solidFill>
                  <a:srgbClr val="FF0000"/>
                </a:solidFill>
                <a:latin typeface="Times New Roman"/>
                <a:cs typeface="Times New Roman"/>
              </a:rPr>
              <a:t> </a:t>
            </a:r>
            <a:r>
              <a:rPr sz="2000" dirty="0">
                <a:solidFill>
                  <a:srgbClr val="FF0000"/>
                </a:solidFill>
                <a:latin typeface="Times New Roman"/>
                <a:cs typeface="Times New Roman"/>
              </a:rPr>
              <a:t>be</a:t>
            </a:r>
            <a:r>
              <a:rPr sz="2000" spc="-5" dirty="0">
                <a:solidFill>
                  <a:srgbClr val="FF0000"/>
                </a:solidFill>
                <a:latin typeface="Times New Roman"/>
                <a:cs typeface="Times New Roman"/>
              </a:rPr>
              <a:t> easily</a:t>
            </a:r>
            <a:endParaRPr sz="2000" dirty="0">
              <a:solidFill>
                <a:srgbClr val="FF0000"/>
              </a:solidFill>
              <a:latin typeface="Times New Roman"/>
              <a:cs typeface="Times New Roman"/>
            </a:endParaRPr>
          </a:p>
          <a:p>
            <a:pPr marL="469900">
              <a:lnSpc>
                <a:spcPct val="100000"/>
              </a:lnSpc>
            </a:pPr>
            <a:r>
              <a:rPr sz="2000" b="1" dirty="0">
                <a:solidFill>
                  <a:srgbClr val="FF0000"/>
                </a:solidFill>
                <a:latin typeface="Times New Roman"/>
                <a:cs typeface="Times New Roman"/>
              </a:rPr>
              <a:t>REPLACED,</a:t>
            </a:r>
            <a:r>
              <a:rPr sz="2000" b="1" spc="5" dirty="0">
                <a:solidFill>
                  <a:srgbClr val="FF0000"/>
                </a:solidFill>
                <a:latin typeface="Times New Roman"/>
                <a:cs typeface="Times New Roman"/>
              </a:rPr>
              <a:t> M</a:t>
            </a:r>
            <a:r>
              <a:rPr sz="2000" b="1" dirty="0">
                <a:solidFill>
                  <a:srgbClr val="FF0000"/>
                </a:solidFill>
                <a:latin typeface="Times New Roman"/>
                <a:cs typeface="Times New Roman"/>
              </a:rPr>
              <a:t>ODIFIED</a:t>
            </a:r>
            <a:r>
              <a:rPr sz="2000" b="1" spc="-140" dirty="0">
                <a:solidFill>
                  <a:srgbClr val="FF0000"/>
                </a:solidFill>
                <a:latin typeface="Times New Roman"/>
                <a:cs typeface="Times New Roman"/>
              </a:rPr>
              <a:t> </a:t>
            </a:r>
            <a:r>
              <a:rPr sz="2000" b="1" dirty="0">
                <a:solidFill>
                  <a:srgbClr val="FF0000"/>
                </a:solidFill>
                <a:latin typeface="Times New Roman"/>
                <a:cs typeface="Times New Roman"/>
              </a:rPr>
              <a:t>A</a:t>
            </a:r>
            <a:r>
              <a:rPr sz="2000" b="1" spc="5" dirty="0">
                <a:solidFill>
                  <a:srgbClr val="FF0000"/>
                </a:solidFill>
                <a:latin typeface="Times New Roman"/>
                <a:cs typeface="Times New Roman"/>
              </a:rPr>
              <a:t>N</a:t>
            </a:r>
            <a:r>
              <a:rPr sz="2000" b="1" dirty="0">
                <a:solidFill>
                  <a:srgbClr val="FF0000"/>
                </a:solidFill>
                <a:latin typeface="Times New Roman"/>
                <a:cs typeface="Times New Roman"/>
              </a:rPr>
              <a:t>D</a:t>
            </a:r>
            <a:r>
              <a:rPr sz="2000" b="1" spc="5" dirty="0">
                <a:solidFill>
                  <a:srgbClr val="FF0000"/>
                </a:solidFill>
                <a:latin typeface="Times New Roman"/>
                <a:cs typeface="Times New Roman"/>
              </a:rPr>
              <a:t> </a:t>
            </a:r>
            <a:r>
              <a:rPr sz="2000" b="1" dirty="0">
                <a:solidFill>
                  <a:srgbClr val="FF0000"/>
                </a:solidFill>
                <a:latin typeface="Times New Roman"/>
                <a:cs typeface="Times New Roman"/>
              </a:rPr>
              <a:t>REU</a:t>
            </a:r>
            <a:r>
              <a:rPr sz="2000" b="1" spc="5" dirty="0">
                <a:solidFill>
                  <a:srgbClr val="FF0000"/>
                </a:solidFill>
                <a:latin typeface="Times New Roman"/>
                <a:cs typeface="Times New Roman"/>
              </a:rPr>
              <a:t>S</a:t>
            </a:r>
            <a:r>
              <a:rPr sz="2000" b="1" dirty="0">
                <a:solidFill>
                  <a:srgbClr val="FF0000"/>
                </a:solidFill>
                <a:latin typeface="Times New Roman"/>
                <a:cs typeface="Times New Roman"/>
              </a:rPr>
              <a:t>ED.</a:t>
            </a:r>
            <a:endParaRPr sz="2000" dirty="0">
              <a:solidFill>
                <a:srgbClr val="FF0000"/>
              </a:solidFill>
              <a:latin typeface="Times New Roman"/>
              <a:cs typeface="Times New Roman"/>
            </a:endParaRPr>
          </a:p>
          <a:p>
            <a:pPr>
              <a:lnSpc>
                <a:spcPct val="100000"/>
              </a:lnSpc>
              <a:spcBef>
                <a:spcPts val="25"/>
              </a:spcBef>
            </a:pPr>
            <a:endParaRPr sz="2900" dirty="0">
              <a:solidFill>
                <a:srgbClr val="FF0000"/>
              </a:solidFill>
              <a:latin typeface="Times New Roman"/>
              <a:cs typeface="Times New Roman"/>
            </a:endParaRPr>
          </a:p>
          <a:p>
            <a:pPr marL="469900" lvl="1" indent="-183515">
              <a:lnSpc>
                <a:spcPct val="100000"/>
              </a:lnSpc>
              <a:buClr>
                <a:srgbClr val="4F81BC"/>
              </a:buClr>
              <a:buSzPct val="85000"/>
              <a:buFont typeface="Arial MT"/>
              <a:buChar char="•"/>
              <a:tabLst>
                <a:tab pos="470534" algn="l"/>
              </a:tabLst>
            </a:pPr>
            <a:r>
              <a:rPr sz="2000" dirty="0">
                <a:solidFill>
                  <a:srgbClr val="FF0000"/>
                </a:solidFill>
                <a:latin typeface="Times New Roman"/>
                <a:cs typeface="Times New Roman"/>
              </a:rPr>
              <a:t>Objects</a:t>
            </a:r>
            <a:r>
              <a:rPr sz="2000" spc="-30" dirty="0">
                <a:solidFill>
                  <a:srgbClr val="FF0000"/>
                </a:solidFill>
                <a:latin typeface="Times New Roman"/>
                <a:cs typeface="Times New Roman"/>
              </a:rPr>
              <a:t> </a:t>
            </a:r>
            <a:r>
              <a:rPr sz="2000" b="1" spc="-5" dirty="0">
                <a:solidFill>
                  <a:srgbClr val="FF0000"/>
                </a:solidFill>
                <a:latin typeface="Times New Roman"/>
                <a:cs typeface="Times New Roman"/>
              </a:rPr>
              <a:t>grouped</a:t>
            </a:r>
            <a:r>
              <a:rPr sz="2000" b="1" spc="-30" dirty="0">
                <a:solidFill>
                  <a:srgbClr val="FF0000"/>
                </a:solidFill>
                <a:latin typeface="Times New Roman"/>
                <a:cs typeface="Times New Roman"/>
              </a:rPr>
              <a:t> </a:t>
            </a:r>
            <a:r>
              <a:rPr sz="2000" b="1" dirty="0">
                <a:solidFill>
                  <a:srgbClr val="FF0000"/>
                </a:solidFill>
                <a:latin typeface="Times New Roman"/>
                <a:cs typeface="Times New Roman"/>
              </a:rPr>
              <a:t>in to</a:t>
            </a:r>
            <a:r>
              <a:rPr sz="2000" b="1" spc="-10" dirty="0">
                <a:solidFill>
                  <a:srgbClr val="FF0000"/>
                </a:solidFill>
                <a:latin typeface="Times New Roman"/>
                <a:cs typeface="Times New Roman"/>
              </a:rPr>
              <a:t> </a:t>
            </a:r>
            <a:r>
              <a:rPr sz="2000" b="1" dirty="0">
                <a:solidFill>
                  <a:srgbClr val="FF0000"/>
                </a:solidFill>
                <a:latin typeface="Times New Roman"/>
                <a:cs typeface="Times New Roman"/>
              </a:rPr>
              <a:t>classes</a:t>
            </a:r>
            <a:r>
              <a:rPr sz="2000" b="1" spc="-35" dirty="0">
                <a:solidFill>
                  <a:srgbClr val="FF0000"/>
                </a:solidFill>
                <a:latin typeface="Times New Roman"/>
                <a:cs typeface="Times New Roman"/>
              </a:rPr>
              <a:t> </a:t>
            </a:r>
            <a:r>
              <a:rPr sz="2000" b="1" dirty="0">
                <a:solidFill>
                  <a:srgbClr val="FF0000"/>
                </a:solidFill>
                <a:latin typeface="Times New Roman"/>
                <a:cs typeface="Times New Roman"/>
              </a:rPr>
              <a:t>and</a:t>
            </a:r>
            <a:r>
              <a:rPr sz="2000" b="1" spc="-5" dirty="0">
                <a:solidFill>
                  <a:srgbClr val="FF0000"/>
                </a:solidFill>
                <a:latin typeface="Times New Roman"/>
                <a:cs typeface="Times New Roman"/>
              </a:rPr>
              <a:t> </a:t>
            </a:r>
            <a:r>
              <a:rPr sz="2000" b="1" dirty="0">
                <a:solidFill>
                  <a:srgbClr val="FF0000"/>
                </a:solidFill>
                <a:latin typeface="Times New Roman"/>
                <a:cs typeface="Times New Roman"/>
              </a:rPr>
              <a:t>object</a:t>
            </a:r>
            <a:r>
              <a:rPr sz="2000" b="1" spc="-30" dirty="0">
                <a:solidFill>
                  <a:srgbClr val="FF0000"/>
                </a:solidFill>
                <a:latin typeface="Times New Roman"/>
                <a:cs typeface="Times New Roman"/>
              </a:rPr>
              <a:t> </a:t>
            </a:r>
            <a:r>
              <a:rPr sz="2000" b="1" spc="-10" dirty="0">
                <a:solidFill>
                  <a:srgbClr val="FF0000"/>
                </a:solidFill>
                <a:latin typeface="Times New Roman"/>
                <a:cs typeface="Times New Roman"/>
              </a:rPr>
              <a:t>are</a:t>
            </a:r>
            <a:r>
              <a:rPr sz="2000" b="1" spc="-5" dirty="0">
                <a:solidFill>
                  <a:srgbClr val="FF0000"/>
                </a:solidFill>
                <a:latin typeface="Times New Roman"/>
                <a:cs typeface="Times New Roman"/>
              </a:rPr>
              <a:t> responsible</a:t>
            </a:r>
            <a:r>
              <a:rPr sz="2000" b="1" spc="-35" dirty="0">
                <a:solidFill>
                  <a:srgbClr val="FF0000"/>
                </a:solidFill>
                <a:latin typeface="Times New Roman"/>
                <a:cs typeface="Times New Roman"/>
              </a:rPr>
              <a:t> </a:t>
            </a:r>
            <a:r>
              <a:rPr sz="2000" b="1" dirty="0">
                <a:solidFill>
                  <a:srgbClr val="FF0000"/>
                </a:solidFill>
                <a:latin typeface="Times New Roman"/>
                <a:cs typeface="Times New Roman"/>
              </a:rPr>
              <a:t>for</a:t>
            </a:r>
            <a:r>
              <a:rPr sz="2000" b="1" spc="-55" dirty="0">
                <a:solidFill>
                  <a:srgbClr val="FF0000"/>
                </a:solidFill>
                <a:latin typeface="Times New Roman"/>
                <a:cs typeface="Times New Roman"/>
              </a:rPr>
              <a:t> </a:t>
            </a:r>
            <a:r>
              <a:rPr sz="2000" b="1" spc="-5" dirty="0">
                <a:solidFill>
                  <a:srgbClr val="FF0000"/>
                </a:solidFill>
                <a:latin typeface="Times New Roman"/>
                <a:cs typeface="Times New Roman"/>
              </a:rPr>
              <a:t>itself.</a:t>
            </a:r>
            <a:endParaRPr sz="2000" dirty="0">
              <a:solidFill>
                <a:srgbClr val="FF0000"/>
              </a:solidFill>
              <a:latin typeface="Times New Roman"/>
              <a:cs typeface="Times New Roman"/>
            </a:endParaRPr>
          </a:p>
        </p:txBody>
      </p:sp>
    </p:spTree>
    <p:extLst>
      <p:ext uri="{BB962C8B-B14F-4D97-AF65-F5344CB8AC3E}">
        <p14:creationId xmlns:p14="http://schemas.microsoft.com/office/powerpoint/2010/main" val="17428921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7342"/>
            <a:ext cx="7337425" cy="878840"/>
          </a:xfrm>
          <a:prstGeom prst="rect">
            <a:avLst/>
          </a:prstGeom>
        </p:spPr>
        <p:txBody>
          <a:bodyPr vert="horz" wrap="square" lIns="0" tIns="12065" rIns="0" bIns="0" rtlCol="0">
            <a:spAutoFit/>
          </a:bodyPr>
          <a:lstStyle/>
          <a:p>
            <a:pPr marL="12700" marR="5080">
              <a:lnSpc>
                <a:spcPct val="100000"/>
              </a:lnSpc>
              <a:spcBef>
                <a:spcPts val="95"/>
              </a:spcBef>
            </a:pPr>
            <a:r>
              <a:rPr sz="2800" b="1" spc="-100" dirty="0">
                <a:latin typeface="Times New Roman"/>
                <a:cs typeface="Times New Roman"/>
              </a:rPr>
              <a:t>Difference</a:t>
            </a:r>
            <a:r>
              <a:rPr sz="2800" b="1" spc="-225" dirty="0">
                <a:latin typeface="Times New Roman"/>
                <a:cs typeface="Times New Roman"/>
              </a:rPr>
              <a:t> </a:t>
            </a:r>
            <a:r>
              <a:rPr sz="2800" b="1" spc="-95" dirty="0">
                <a:latin typeface="Times New Roman"/>
                <a:cs typeface="Times New Roman"/>
              </a:rPr>
              <a:t>between</a:t>
            </a:r>
            <a:r>
              <a:rPr sz="2800" b="1" spc="-220" dirty="0">
                <a:latin typeface="Times New Roman"/>
                <a:cs typeface="Times New Roman"/>
              </a:rPr>
              <a:t> </a:t>
            </a:r>
            <a:r>
              <a:rPr sz="2800" b="1" spc="-110" dirty="0">
                <a:latin typeface="Times New Roman"/>
                <a:cs typeface="Times New Roman"/>
              </a:rPr>
              <a:t>Traditional</a:t>
            </a:r>
            <a:r>
              <a:rPr sz="2800" b="1" spc="-225" dirty="0">
                <a:latin typeface="Times New Roman"/>
                <a:cs typeface="Times New Roman"/>
              </a:rPr>
              <a:t> </a:t>
            </a:r>
            <a:r>
              <a:rPr sz="2800" b="1" spc="-65" dirty="0">
                <a:latin typeface="Times New Roman"/>
                <a:cs typeface="Times New Roman"/>
              </a:rPr>
              <a:t>and</a:t>
            </a:r>
            <a:r>
              <a:rPr sz="2800" b="1" spc="-200" dirty="0">
                <a:latin typeface="Times New Roman"/>
                <a:cs typeface="Times New Roman"/>
              </a:rPr>
              <a:t> </a:t>
            </a:r>
            <a:r>
              <a:rPr sz="2800" b="1" spc="-90" dirty="0">
                <a:latin typeface="Times New Roman"/>
                <a:cs typeface="Times New Roman"/>
              </a:rPr>
              <a:t>Object</a:t>
            </a:r>
            <a:r>
              <a:rPr sz="2800" b="1" spc="-210" dirty="0">
                <a:latin typeface="Times New Roman"/>
                <a:cs typeface="Times New Roman"/>
              </a:rPr>
              <a:t> </a:t>
            </a:r>
            <a:r>
              <a:rPr sz="2800" b="1" spc="-90" dirty="0">
                <a:latin typeface="Times New Roman"/>
                <a:cs typeface="Times New Roman"/>
              </a:rPr>
              <a:t>Oriented </a:t>
            </a:r>
            <a:r>
              <a:rPr sz="2800" b="1" spc="-685" dirty="0">
                <a:latin typeface="Times New Roman"/>
                <a:cs typeface="Times New Roman"/>
              </a:rPr>
              <a:t> </a:t>
            </a:r>
            <a:r>
              <a:rPr sz="2800" b="1" spc="-95" dirty="0" smtClean="0">
                <a:latin typeface="Times New Roman"/>
                <a:cs typeface="Times New Roman"/>
              </a:rPr>
              <a:t>Approach</a:t>
            </a:r>
            <a:r>
              <a:rPr lang="en-US" sz="2800" b="1" spc="-95" dirty="0" smtClean="0">
                <a:latin typeface="Times New Roman"/>
                <a:cs typeface="Times New Roman"/>
              </a:rPr>
              <a:t>(methods)</a:t>
            </a:r>
            <a:endParaRPr sz="2800" dirty="0">
              <a:latin typeface="Times New Roman"/>
              <a:cs typeface="Times New Roman"/>
            </a:endParaRPr>
          </a:p>
        </p:txBody>
      </p:sp>
      <p:pic>
        <p:nvPicPr>
          <p:cNvPr id="3" name="object 3"/>
          <p:cNvPicPr/>
          <p:nvPr/>
        </p:nvPicPr>
        <p:blipFill>
          <a:blip r:embed="rId2" cstate="print"/>
          <a:stretch>
            <a:fillRect/>
          </a:stretch>
        </p:blipFill>
        <p:spPr>
          <a:xfrm>
            <a:off x="816784" y="2032857"/>
            <a:ext cx="7355043" cy="2938430"/>
          </a:xfrm>
          <a:prstGeom prst="rect">
            <a:avLst/>
          </a:prstGeom>
        </p:spPr>
      </p:pic>
    </p:spTree>
    <p:extLst>
      <p:ext uri="{BB962C8B-B14F-4D97-AF65-F5344CB8AC3E}">
        <p14:creationId xmlns:p14="http://schemas.microsoft.com/office/powerpoint/2010/main" val="9186353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93542" y="507238"/>
            <a:ext cx="2767965" cy="467995"/>
          </a:xfrm>
          <a:prstGeom prst="rect">
            <a:avLst/>
          </a:prstGeom>
        </p:spPr>
        <p:txBody>
          <a:bodyPr vert="horz" wrap="square" lIns="0" tIns="13335" rIns="0" bIns="0" rtlCol="0">
            <a:spAutoFit/>
          </a:bodyPr>
          <a:lstStyle/>
          <a:p>
            <a:pPr marL="12700">
              <a:lnSpc>
                <a:spcPct val="100000"/>
              </a:lnSpc>
              <a:spcBef>
                <a:spcPts val="105"/>
              </a:spcBef>
            </a:pPr>
            <a:r>
              <a:rPr sz="2900" b="1" spc="-100" dirty="0">
                <a:latin typeface="Times New Roman"/>
                <a:cs typeface="Times New Roman"/>
              </a:rPr>
              <a:t>O</a:t>
            </a:r>
            <a:r>
              <a:rPr sz="2900" b="1" spc="-105" dirty="0">
                <a:latin typeface="Times New Roman"/>
                <a:cs typeface="Times New Roman"/>
              </a:rPr>
              <a:t>B</a:t>
            </a:r>
            <a:r>
              <a:rPr sz="2900" b="1" spc="-100" dirty="0">
                <a:latin typeface="Times New Roman"/>
                <a:cs typeface="Times New Roman"/>
              </a:rPr>
              <a:t>J</a:t>
            </a:r>
            <a:r>
              <a:rPr sz="2900" b="1" spc="-105" dirty="0">
                <a:latin typeface="Times New Roman"/>
                <a:cs typeface="Times New Roman"/>
              </a:rPr>
              <a:t>E</a:t>
            </a:r>
            <a:r>
              <a:rPr sz="2900" b="1" spc="-95" dirty="0">
                <a:latin typeface="Times New Roman"/>
                <a:cs typeface="Times New Roman"/>
              </a:rPr>
              <a:t>C</a:t>
            </a:r>
            <a:r>
              <a:rPr sz="2900" b="1" dirty="0">
                <a:latin typeface="Times New Roman"/>
                <a:cs typeface="Times New Roman"/>
              </a:rPr>
              <a:t>T</a:t>
            </a:r>
            <a:r>
              <a:rPr sz="2900" b="1" spc="-275" dirty="0">
                <a:latin typeface="Times New Roman"/>
                <a:cs typeface="Times New Roman"/>
              </a:rPr>
              <a:t> </a:t>
            </a:r>
            <a:r>
              <a:rPr sz="2900" b="1" spc="-105" dirty="0">
                <a:latin typeface="Times New Roman"/>
                <a:cs typeface="Times New Roman"/>
              </a:rPr>
              <a:t>B</a:t>
            </a:r>
            <a:r>
              <a:rPr sz="2900" b="1" spc="-95" dirty="0">
                <a:latin typeface="Times New Roman"/>
                <a:cs typeface="Times New Roman"/>
              </a:rPr>
              <a:t>A</a:t>
            </a:r>
            <a:r>
              <a:rPr sz="2900" b="1" spc="-90" dirty="0">
                <a:latin typeface="Times New Roman"/>
                <a:cs typeface="Times New Roman"/>
              </a:rPr>
              <a:t>S</a:t>
            </a:r>
            <a:r>
              <a:rPr sz="2900" b="1" spc="-100" dirty="0">
                <a:latin typeface="Times New Roman"/>
                <a:cs typeface="Times New Roman"/>
              </a:rPr>
              <a:t>I</a:t>
            </a:r>
            <a:r>
              <a:rPr sz="2900" b="1" spc="-95" dirty="0">
                <a:latin typeface="Times New Roman"/>
                <a:cs typeface="Times New Roman"/>
              </a:rPr>
              <a:t>C</a:t>
            </a:r>
            <a:r>
              <a:rPr sz="2900" b="1" dirty="0">
                <a:latin typeface="Times New Roman"/>
                <a:cs typeface="Times New Roman"/>
              </a:rPr>
              <a:t>S</a:t>
            </a:r>
            <a:endParaRPr sz="2900">
              <a:latin typeface="Times New Roman"/>
              <a:cs typeface="Times New Roman"/>
            </a:endParaRPr>
          </a:p>
        </p:txBody>
      </p:sp>
      <p:sp>
        <p:nvSpPr>
          <p:cNvPr id="3" name="object 3"/>
          <p:cNvSpPr txBox="1"/>
          <p:nvPr/>
        </p:nvSpPr>
        <p:spPr>
          <a:xfrm>
            <a:off x="535940" y="1023873"/>
            <a:ext cx="7909559" cy="4250690"/>
          </a:xfrm>
          <a:prstGeom prst="rect">
            <a:avLst/>
          </a:prstGeom>
        </p:spPr>
        <p:txBody>
          <a:bodyPr vert="horz" wrap="square" lIns="0" tIns="12065" rIns="0" bIns="0" rtlCol="0">
            <a:spAutoFit/>
          </a:bodyPr>
          <a:lstStyle/>
          <a:p>
            <a:pPr marL="12700">
              <a:lnSpc>
                <a:spcPct val="100000"/>
              </a:lnSpc>
              <a:spcBef>
                <a:spcPts val="95"/>
              </a:spcBef>
            </a:pPr>
            <a:r>
              <a:rPr sz="2200" b="1" u="heavy" spc="-5" dirty="0">
                <a:uFill>
                  <a:solidFill>
                    <a:srgbClr val="000000"/>
                  </a:solidFill>
                </a:uFill>
                <a:latin typeface="Times New Roman"/>
                <a:cs typeface="Times New Roman"/>
              </a:rPr>
              <a:t>Goals:</a:t>
            </a:r>
            <a:endParaRPr sz="2200">
              <a:latin typeface="Times New Roman"/>
              <a:cs typeface="Times New Roman"/>
            </a:endParaRPr>
          </a:p>
          <a:p>
            <a:pPr marL="194945">
              <a:lnSpc>
                <a:spcPct val="100000"/>
              </a:lnSpc>
            </a:pPr>
            <a:r>
              <a:rPr sz="2200" dirty="0">
                <a:latin typeface="Times New Roman"/>
                <a:cs typeface="Times New Roman"/>
              </a:rPr>
              <a:t>The</a:t>
            </a:r>
            <a:r>
              <a:rPr sz="2200" spc="-30" dirty="0">
                <a:latin typeface="Times New Roman"/>
                <a:cs typeface="Times New Roman"/>
              </a:rPr>
              <a:t> </a:t>
            </a:r>
            <a:r>
              <a:rPr sz="2200" dirty="0">
                <a:latin typeface="Times New Roman"/>
                <a:cs typeface="Times New Roman"/>
              </a:rPr>
              <a:t>developer</a:t>
            </a:r>
            <a:r>
              <a:rPr sz="2200" spc="-20" dirty="0">
                <a:latin typeface="Times New Roman"/>
                <a:cs typeface="Times New Roman"/>
              </a:rPr>
              <a:t> </a:t>
            </a:r>
            <a:r>
              <a:rPr sz="2200" dirty="0">
                <a:latin typeface="Times New Roman"/>
                <a:cs typeface="Times New Roman"/>
              </a:rPr>
              <a:t>should</a:t>
            </a:r>
            <a:endParaRPr sz="2200">
              <a:latin typeface="Times New Roman"/>
              <a:cs typeface="Times New Roman"/>
            </a:endParaRPr>
          </a:p>
          <a:p>
            <a:pPr marL="225425" indent="-213360">
              <a:lnSpc>
                <a:spcPct val="100000"/>
              </a:lnSpc>
              <a:buClr>
                <a:srgbClr val="4F81BC"/>
              </a:buClr>
              <a:buSzPct val="79545"/>
              <a:buFont typeface="Wingdings"/>
              <a:buChar char=""/>
              <a:tabLst>
                <a:tab pos="226060" algn="l"/>
              </a:tabLst>
            </a:pPr>
            <a:r>
              <a:rPr sz="2200" dirty="0">
                <a:latin typeface="Times New Roman"/>
                <a:cs typeface="Times New Roman"/>
              </a:rPr>
              <a:t>Define </a:t>
            </a:r>
            <a:r>
              <a:rPr sz="2200" spc="-5" dirty="0">
                <a:latin typeface="Times New Roman"/>
                <a:cs typeface="Times New Roman"/>
              </a:rPr>
              <a:t>Objects</a:t>
            </a:r>
            <a:r>
              <a:rPr sz="2200" spc="-15" dirty="0">
                <a:latin typeface="Times New Roman"/>
                <a:cs typeface="Times New Roman"/>
              </a:rPr>
              <a:t> </a:t>
            </a:r>
            <a:r>
              <a:rPr sz="2200" dirty="0">
                <a:latin typeface="Times New Roman"/>
                <a:cs typeface="Times New Roman"/>
              </a:rPr>
              <a:t>and</a:t>
            </a:r>
            <a:r>
              <a:rPr sz="2200" spc="-10" dirty="0">
                <a:latin typeface="Times New Roman"/>
                <a:cs typeface="Times New Roman"/>
              </a:rPr>
              <a:t> </a:t>
            </a:r>
            <a:r>
              <a:rPr sz="2200" spc="-5" dirty="0">
                <a:latin typeface="Times New Roman"/>
                <a:cs typeface="Times New Roman"/>
              </a:rPr>
              <a:t>classes</a:t>
            </a:r>
            <a:endParaRPr sz="2200">
              <a:latin typeface="Times New Roman"/>
              <a:cs typeface="Times New Roman"/>
            </a:endParaRPr>
          </a:p>
          <a:p>
            <a:pPr>
              <a:lnSpc>
                <a:spcPct val="100000"/>
              </a:lnSpc>
              <a:spcBef>
                <a:spcPts val="5"/>
              </a:spcBef>
              <a:buClr>
                <a:srgbClr val="4F81BC"/>
              </a:buClr>
              <a:buFont typeface="Wingdings"/>
              <a:buChar char=""/>
            </a:pPr>
            <a:endParaRPr sz="2750">
              <a:latin typeface="Times New Roman"/>
              <a:cs typeface="Times New Roman"/>
            </a:endParaRPr>
          </a:p>
          <a:p>
            <a:pPr marL="194945" marR="422275" indent="-182880">
              <a:lnSpc>
                <a:spcPct val="80000"/>
              </a:lnSpc>
              <a:spcBef>
                <a:spcPts val="5"/>
              </a:spcBef>
              <a:buClr>
                <a:srgbClr val="4F81BC"/>
              </a:buClr>
              <a:buSzPct val="79545"/>
              <a:buFont typeface="Wingdings"/>
              <a:buChar char=""/>
              <a:tabLst>
                <a:tab pos="225425" algn="l"/>
              </a:tabLst>
            </a:pPr>
            <a:r>
              <a:rPr sz="2200" spc="-5" dirty="0">
                <a:latin typeface="Times New Roman"/>
                <a:cs typeface="Times New Roman"/>
              </a:rPr>
              <a:t>Describe</a:t>
            </a:r>
            <a:r>
              <a:rPr sz="2200" spc="15" dirty="0">
                <a:latin typeface="Times New Roman"/>
                <a:cs typeface="Times New Roman"/>
              </a:rPr>
              <a:t> </a:t>
            </a:r>
            <a:r>
              <a:rPr sz="2200" spc="-5" dirty="0">
                <a:latin typeface="Times New Roman"/>
                <a:cs typeface="Times New Roman"/>
              </a:rPr>
              <a:t>objects,</a:t>
            </a:r>
            <a:r>
              <a:rPr sz="2200" spc="5" dirty="0">
                <a:latin typeface="Times New Roman"/>
                <a:cs typeface="Times New Roman"/>
              </a:rPr>
              <a:t> </a:t>
            </a:r>
            <a:r>
              <a:rPr sz="2200" spc="-5" dirty="0">
                <a:latin typeface="Times New Roman"/>
                <a:cs typeface="Times New Roman"/>
              </a:rPr>
              <a:t>methods,</a:t>
            </a:r>
            <a:r>
              <a:rPr sz="2200" spc="20" dirty="0">
                <a:latin typeface="Times New Roman"/>
                <a:cs typeface="Times New Roman"/>
              </a:rPr>
              <a:t> </a:t>
            </a:r>
            <a:r>
              <a:rPr sz="2200" spc="-5" dirty="0">
                <a:latin typeface="Times New Roman"/>
                <a:cs typeface="Times New Roman"/>
              </a:rPr>
              <a:t>attributes</a:t>
            </a:r>
            <a:r>
              <a:rPr sz="2200" spc="15" dirty="0">
                <a:latin typeface="Times New Roman"/>
                <a:cs typeface="Times New Roman"/>
              </a:rPr>
              <a:t> </a:t>
            </a:r>
            <a:r>
              <a:rPr sz="2200" spc="-5" dirty="0">
                <a:latin typeface="Times New Roman"/>
                <a:cs typeface="Times New Roman"/>
              </a:rPr>
              <a:t>and</a:t>
            </a:r>
            <a:r>
              <a:rPr sz="2200" dirty="0">
                <a:latin typeface="Times New Roman"/>
                <a:cs typeface="Times New Roman"/>
              </a:rPr>
              <a:t> how</a:t>
            </a:r>
            <a:r>
              <a:rPr sz="2200" spc="5" dirty="0">
                <a:latin typeface="Times New Roman"/>
                <a:cs typeface="Times New Roman"/>
              </a:rPr>
              <a:t> </a:t>
            </a:r>
            <a:r>
              <a:rPr sz="2200" dirty="0">
                <a:latin typeface="Times New Roman"/>
                <a:cs typeface="Times New Roman"/>
              </a:rPr>
              <a:t>objects respond</a:t>
            </a:r>
            <a:r>
              <a:rPr sz="2200" spc="5" dirty="0">
                <a:latin typeface="Times New Roman"/>
                <a:cs typeface="Times New Roman"/>
              </a:rPr>
              <a:t> </a:t>
            </a:r>
            <a:r>
              <a:rPr sz="2200" spc="-5" dirty="0">
                <a:latin typeface="Times New Roman"/>
                <a:cs typeface="Times New Roman"/>
              </a:rPr>
              <a:t>to </a:t>
            </a:r>
            <a:r>
              <a:rPr sz="2200" spc="-535" dirty="0">
                <a:latin typeface="Times New Roman"/>
                <a:cs typeface="Times New Roman"/>
              </a:rPr>
              <a:t> </a:t>
            </a:r>
            <a:r>
              <a:rPr sz="2200" spc="-5" dirty="0">
                <a:latin typeface="Times New Roman"/>
                <a:cs typeface="Times New Roman"/>
              </a:rPr>
              <a:t>messages,</a:t>
            </a:r>
            <a:endParaRPr sz="2200">
              <a:latin typeface="Times New Roman"/>
              <a:cs typeface="Times New Roman"/>
            </a:endParaRPr>
          </a:p>
          <a:p>
            <a:pPr>
              <a:lnSpc>
                <a:spcPct val="100000"/>
              </a:lnSpc>
              <a:spcBef>
                <a:spcPts val="45"/>
              </a:spcBef>
              <a:buClr>
                <a:srgbClr val="4F81BC"/>
              </a:buClr>
              <a:buFont typeface="Wingdings"/>
              <a:buChar char=""/>
            </a:pPr>
            <a:endParaRPr sz="2700">
              <a:latin typeface="Times New Roman"/>
              <a:cs typeface="Times New Roman"/>
            </a:endParaRPr>
          </a:p>
          <a:p>
            <a:pPr marL="194945" marR="5080" indent="-182880">
              <a:lnSpc>
                <a:spcPts val="2110"/>
              </a:lnSpc>
              <a:spcBef>
                <a:spcPts val="5"/>
              </a:spcBef>
              <a:buClr>
                <a:srgbClr val="4F81BC"/>
              </a:buClr>
              <a:buSzPct val="79545"/>
              <a:buFont typeface="Wingdings"/>
              <a:buChar char=""/>
              <a:tabLst>
                <a:tab pos="225425" algn="l"/>
                <a:tab pos="4312920" algn="l"/>
                <a:tab pos="6287135" algn="l"/>
              </a:tabLst>
            </a:pPr>
            <a:r>
              <a:rPr sz="2200" spc="-5" dirty="0">
                <a:latin typeface="Times New Roman"/>
                <a:cs typeface="Times New Roman"/>
              </a:rPr>
              <a:t>Defi</a:t>
            </a:r>
            <a:r>
              <a:rPr sz="2200" dirty="0">
                <a:latin typeface="Times New Roman"/>
                <a:cs typeface="Times New Roman"/>
              </a:rPr>
              <a:t>n</a:t>
            </a:r>
            <a:r>
              <a:rPr sz="2200" spc="-5" dirty="0">
                <a:latin typeface="Times New Roman"/>
                <a:cs typeface="Times New Roman"/>
              </a:rPr>
              <a:t>e</a:t>
            </a:r>
            <a:r>
              <a:rPr sz="2200" spc="10" dirty="0">
                <a:latin typeface="Times New Roman"/>
                <a:cs typeface="Times New Roman"/>
              </a:rPr>
              <a:t> </a:t>
            </a:r>
            <a:r>
              <a:rPr sz="2200" spc="-5" dirty="0">
                <a:latin typeface="Times New Roman"/>
                <a:cs typeface="Times New Roman"/>
              </a:rPr>
              <a:t>P</a:t>
            </a:r>
            <a:r>
              <a:rPr sz="2200" spc="5" dirty="0">
                <a:latin typeface="Times New Roman"/>
                <a:cs typeface="Times New Roman"/>
              </a:rPr>
              <a:t>o</a:t>
            </a:r>
            <a:r>
              <a:rPr sz="2200" spc="-5" dirty="0">
                <a:latin typeface="Times New Roman"/>
                <a:cs typeface="Times New Roman"/>
              </a:rPr>
              <a:t>l</a:t>
            </a:r>
            <a:r>
              <a:rPr sz="2200" spc="15" dirty="0">
                <a:latin typeface="Times New Roman"/>
                <a:cs typeface="Times New Roman"/>
              </a:rPr>
              <a:t>y</a:t>
            </a:r>
            <a:r>
              <a:rPr sz="2200" spc="-20" dirty="0">
                <a:latin typeface="Times New Roman"/>
                <a:cs typeface="Times New Roman"/>
              </a:rPr>
              <a:t>m</a:t>
            </a:r>
            <a:r>
              <a:rPr sz="2200" dirty="0">
                <a:latin typeface="Times New Roman"/>
                <a:cs typeface="Times New Roman"/>
              </a:rPr>
              <a:t>o</a:t>
            </a:r>
            <a:r>
              <a:rPr sz="2200" spc="-5" dirty="0">
                <a:latin typeface="Times New Roman"/>
                <a:cs typeface="Times New Roman"/>
              </a:rPr>
              <a:t>r</a:t>
            </a:r>
            <a:r>
              <a:rPr sz="2200" dirty="0">
                <a:latin typeface="Times New Roman"/>
                <a:cs typeface="Times New Roman"/>
              </a:rPr>
              <a:t>ph</a:t>
            </a:r>
            <a:r>
              <a:rPr sz="2200" spc="-5" dirty="0">
                <a:latin typeface="Times New Roman"/>
                <a:cs typeface="Times New Roman"/>
              </a:rPr>
              <a:t>is</a:t>
            </a:r>
            <a:r>
              <a:rPr sz="2200" spc="-20" dirty="0">
                <a:latin typeface="Times New Roman"/>
                <a:cs typeface="Times New Roman"/>
              </a:rPr>
              <a:t>m</a:t>
            </a:r>
            <a:r>
              <a:rPr sz="2200" spc="-5" dirty="0">
                <a:latin typeface="Times New Roman"/>
                <a:cs typeface="Times New Roman"/>
              </a:rPr>
              <a:t>,</a:t>
            </a:r>
            <a:r>
              <a:rPr sz="2200" spc="15" dirty="0">
                <a:latin typeface="Times New Roman"/>
                <a:cs typeface="Times New Roman"/>
              </a:rPr>
              <a:t> </a:t>
            </a:r>
            <a:r>
              <a:rPr sz="2200" spc="-5" dirty="0">
                <a:latin typeface="Times New Roman"/>
                <a:cs typeface="Times New Roman"/>
              </a:rPr>
              <a:t>I</a:t>
            </a:r>
            <a:r>
              <a:rPr sz="2200" dirty="0">
                <a:latin typeface="Times New Roman"/>
                <a:cs typeface="Times New Roman"/>
              </a:rPr>
              <a:t>nh</a:t>
            </a:r>
            <a:r>
              <a:rPr sz="2200" spc="-5" dirty="0">
                <a:latin typeface="Times New Roman"/>
                <a:cs typeface="Times New Roman"/>
              </a:rPr>
              <a:t>eri</a:t>
            </a:r>
            <a:r>
              <a:rPr sz="2200" dirty="0">
                <a:latin typeface="Times New Roman"/>
                <a:cs typeface="Times New Roman"/>
              </a:rPr>
              <a:t>t</a:t>
            </a:r>
            <a:r>
              <a:rPr sz="2200" spc="-5" dirty="0">
                <a:latin typeface="Times New Roman"/>
                <a:cs typeface="Times New Roman"/>
              </a:rPr>
              <a:t>a</a:t>
            </a:r>
            <a:r>
              <a:rPr sz="2200" dirty="0">
                <a:latin typeface="Times New Roman"/>
                <a:cs typeface="Times New Roman"/>
              </a:rPr>
              <a:t>n</a:t>
            </a:r>
            <a:r>
              <a:rPr sz="2200" spc="-5" dirty="0">
                <a:latin typeface="Times New Roman"/>
                <a:cs typeface="Times New Roman"/>
              </a:rPr>
              <a:t>ce,</a:t>
            </a:r>
            <a:r>
              <a:rPr sz="2200" dirty="0">
                <a:latin typeface="Times New Roman"/>
                <a:cs typeface="Times New Roman"/>
              </a:rPr>
              <a:t>	</a:t>
            </a:r>
            <a:r>
              <a:rPr sz="2200" spc="5" dirty="0">
                <a:latin typeface="Times New Roman"/>
                <a:cs typeface="Times New Roman"/>
              </a:rPr>
              <a:t>d</a:t>
            </a:r>
            <a:r>
              <a:rPr sz="2200" spc="-5" dirty="0">
                <a:latin typeface="Times New Roman"/>
                <a:cs typeface="Times New Roman"/>
              </a:rPr>
              <a:t>ata</a:t>
            </a:r>
            <a:r>
              <a:rPr sz="2200" spc="5" dirty="0">
                <a:latin typeface="Times New Roman"/>
                <a:cs typeface="Times New Roman"/>
              </a:rPr>
              <a:t> </a:t>
            </a:r>
            <a:r>
              <a:rPr sz="2200" spc="-5" dirty="0">
                <a:latin typeface="Times New Roman"/>
                <a:cs typeface="Times New Roman"/>
              </a:rPr>
              <a:t>a</a:t>
            </a:r>
            <a:r>
              <a:rPr sz="2200" dirty="0">
                <a:latin typeface="Times New Roman"/>
                <a:cs typeface="Times New Roman"/>
              </a:rPr>
              <a:t>b</a:t>
            </a:r>
            <a:r>
              <a:rPr sz="2200" spc="-5" dirty="0">
                <a:latin typeface="Times New Roman"/>
                <a:cs typeface="Times New Roman"/>
              </a:rPr>
              <a:t>stracti</a:t>
            </a:r>
            <a:r>
              <a:rPr sz="2200" spc="5" dirty="0">
                <a:latin typeface="Times New Roman"/>
                <a:cs typeface="Times New Roman"/>
              </a:rPr>
              <a:t>o</a:t>
            </a:r>
            <a:r>
              <a:rPr sz="2200" dirty="0">
                <a:latin typeface="Times New Roman"/>
                <a:cs typeface="Times New Roman"/>
              </a:rPr>
              <a:t>n</a:t>
            </a:r>
            <a:r>
              <a:rPr sz="2200" spc="-5" dirty="0">
                <a:latin typeface="Times New Roman"/>
                <a:cs typeface="Times New Roman"/>
              </a:rPr>
              <a:t>,</a:t>
            </a:r>
            <a:r>
              <a:rPr sz="2200" dirty="0">
                <a:latin typeface="Times New Roman"/>
                <a:cs typeface="Times New Roman"/>
              </a:rPr>
              <a:t>	</a:t>
            </a:r>
            <a:r>
              <a:rPr sz="2200" spc="-5" dirty="0">
                <a:latin typeface="Times New Roman"/>
                <a:cs typeface="Times New Roman"/>
              </a:rPr>
              <a:t>e</a:t>
            </a:r>
            <a:r>
              <a:rPr sz="2200" spc="5" dirty="0">
                <a:latin typeface="Times New Roman"/>
                <a:cs typeface="Times New Roman"/>
              </a:rPr>
              <a:t>n</a:t>
            </a:r>
            <a:r>
              <a:rPr sz="2200" spc="-5" dirty="0">
                <a:latin typeface="Times New Roman"/>
                <a:cs typeface="Times New Roman"/>
              </a:rPr>
              <a:t>caps</a:t>
            </a:r>
            <a:r>
              <a:rPr sz="2200" dirty="0">
                <a:latin typeface="Times New Roman"/>
                <a:cs typeface="Times New Roman"/>
              </a:rPr>
              <a:t>u</a:t>
            </a:r>
            <a:r>
              <a:rPr sz="2200" spc="-5" dirty="0">
                <a:latin typeface="Times New Roman"/>
                <a:cs typeface="Times New Roman"/>
              </a:rPr>
              <a:t>lati</a:t>
            </a:r>
            <a:r>
              <a:rPr sz="2200" spc="5" dirty="0">
                <a:latin typeface="Times New Roman"/>
                <a:cs typeface="Times New Roman"/>
              </a:rPr>
              <a:t>o</a:t>
            </a:r>
            <a:r>
              <a:rPr sz="2200" dirty="0">
                <a:latin typeface="Times New Roman"/>
                <a:cs typeface="Times New Roman"/>
              </a:rPr>
              <a:t>n</a:t>
            </a:r>
            <a:r>
              <a:rPr sz="2200" spc="-5" dirty="0">
                <a:latin typeface="Times New Roman"/>
                <a:cs typeface="Times New Roman"/>
              </a:rPr>
              <a:t>,  and</a:t>
            </a:r>
            <a:r>
              <a:rPr sz="2200" spc="-10" dirty="0">
                <a:latin typeface="Times New Roman"/>
                <a:cs typeface="Times New Roman"/>
              </a:rPr>
              <a:t> </a:t>
            </a:r>
            <a:r>
              <a:rPr sz="2200" dirty="0">
                <a:latin typeface="Times New Roman"/>
                <a:cs typeface="Times New Roman"/>
              </a:rPr>
              <a:t>protocol,</a:t>
            </a:r>
            <a:endParaRPr sz="2200">
              <a:latin typeface="Times New Roman"/>
              <a:cs typeface="Times New Roman"/>
            </a:endParaRPr>
          </a:p>
          <a:p>
            <a:pPr>
              <a:lnSpc>
                <a:spcPct val="100000"/>
              </a:lnSpc>
              <a:spcBef>
                <a:spcPts val="10"/>
              </a:spcBef>
              <a:buClr>
                <a:srgbClr val="4F81BC"/>
              </a:buClr>
              <a:buFont typeface="Wingdings"/>
              <a:buChar char=""/>
            </a:pPr>
            <a:endParaRPr sz="2300">
              <a:latin typeface="Times New Roman"/>
              <a:cs typeface="Times New Roman"/>
            </a:endParaRPr>
          </a:p>
          <a:p>
            <a:pPr marL="224790" indent="-212725">
              <a:lnSpc>
                <a:spcPct val="100000"/>
              </a:lnSpc>
              <a:spcBef>
                <a:spcPts val="5"/>
              </a:spcBef>
              <a:buClr>
                <a:srgbClr val="4F81BC"/>
              </a:buClr>
              <a:buSzPct val="79545"/>
              <a:buFont typeface="Wingdings"/>
              <a:buChar char=""/>
              <a:tabLst>
                <a:tab pos="225425" algn="l"/>
              </a:tabLst>
            </a:pPr>
            <a:r>
              <a:rPr sz="2200" spc="-5" dirty="0">
                <a:latin typeface="Times New Roman"/>
                <a:cs typeface="Times New Roman"/>
              </a:rPr>
              <a:t>Describe</a:t>
            </a:r>
            <a:r>
              <a:rPr sz="2200" dirty="0">
                <a:latin typeface="Times New Roman"/>
                <a:cs typeface="Times New Roman"/>
              </a:rPr>
              <a:t> </a:t>
            </a:r>
            <a:r>
              <a:rPr sz="2200" spc="-5" dirty="0">
                <a:latin typeface="Times New Roman"/>
                <a:cs typeface="Times New Roman"/>
              </a:rPr>
              <a:t>objects</a:t>
            </a:r>
            <a:r>
              <a:rPr sz="2200" spc="-10" dirty="0">
                <a:latin typeface="Times New Roman"/>
                <a:cs typeface="Times New Roman"/>
              </a:rPr>
              <a:t> </a:t>
            </a:r>
            <a:r>
              <a:rPr sz="2200" dirty="0">
                <a:latin typeface="Times New Roman"/>
                <a:cs typeface="Times New Roman"/>
              </a:rPr>
              <a:t>relationships,</a:t>
            </a:r>
            <a:endParaRPr sz="2200">
              <a:latin typeface="Times New Roman"/>
              <a:cs typeface="Times New Roman"/>
            </a:endParaRPr>
          </a:p>
          <a:p>
            <a:pPr>
              <a:lnSpc>
                <a:spcPct val="100000"/>
              </a:lnSpc>
              <a:spcBef>
                <a:spcPts val="55"/>
              </a:spcBef>
              <a:buClr>
                <a:srgbClr val="4F81BC"/>
              </a:buClr>
              <a:buFont typeface="Wingdings"/>
              <a:buChar char=""/>
            </a:pPr>
            <a:endParaRPr sz="2250">
              <a:latin typeface="Times New Roman"/>
              <a:cs typeface="Times New Roman"/>
            </a:endParaRPr>
          </a:p>
          <a:p>
            <a:pPr marL="224790" indent="-212725">
              <a:lnSpc>
                <a:spcPct val="100000"/>
              </a:lnSpc>
              <a:buClr>
                <a:srgbClr val="4F81BC"/>
              </a:buClr>
              <a:buSzPct val="79545"/>
              <a:buFont typeface="Wingdings"/>
              <a:buChar char=""/>
              <a:tabLst>
                <a:tab pos="225425" algn="l"/>
              </a:tabLst>
            </a:pPr>
            <a:r>
              <a:rPr sz="2200" spc="-5" dirty="0">
                <a:latin typeface="Times New Roman"/>
                <a:cs typeface="Times New Roman"/>
              </a:rPr>
              <a:t>Describe</a:t>
            </a:r>
            <a:r>
              <a:rPr sz="2200" dirty="0">
                <a:latin typeface="Times New Roman"/>
                <a:cs typeface="Times New Roman"/>
              </a:rPr>
              <a:t> object </a:t>
            </a:r>
            <a:r>
              <a:rPr sz="2200" spc="-5" dirty="0">
                <a:latin typeface="Times New Roman"/>
                <a:cs typeface="Times New Roman"/>
              </a:rPr>
              <a:t>persistence,</a:t>
            </a:r>
            <a:endParaRPr sz="2200">
              <a:latin typeface="Times New Roman"/>
              <a:cs typeface="Times New Roman"/>
            </a:endParaRPr>
          </a:p>
        </p:txBody>
      </p:sp>
    </p:spTree>
    <p:extLst>
      <p:ext uri="{BB962C8B-B14F-4D97-AF65-F5344CB8AC3E}">
        <p14:creationId xmlns:p14="http://schemas.microsoft.com/office/powerpoint/2010/main" val="778679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definition</a:t>
            </a:r>
            <a:endParaRPr lang="en-US" dirty="0"/>
          </a:p>
        </p:txBody>
      </p:sp>
      <p:sp>
        <p:nvSpPr>
          <p:cNvPr id="3" name="Content Placeholder 2"/>
          <p:cNvSpPr>
            <a:spLocks noGrp="1"/>
          </p:cNvSpPr>
          <p:nvPr>
            <p:ph sz="quarter" idx="1"/>
          </p:nvPr>
        </p:nvSpPr>
        <p:spPr>
          <a:xfrm>
            <a:off x="457200" y="1600200"/>
            <a:ext cx="4953000" cy="4873752"/>
          </a:xfrm>
        </p:spPr>
        <p:txBody>
          <a:bodyPr/>
          <a:lstStyle/>
          <a:p>
            <a:pPr algn="just"/>
            <a:r>
              <a:rPr lang="en-US" dirty="0"/>
              <a:t>Objects are the basic run-time entities in an object-oriented system. They may represent a person, a place, a bank account, a table of data or any item that the program must handle</a:t>
            </a:r>
            <a:r>
              <a:rPr lang="en-US" dirty="0" smtClean="0"/>
              <a:t>. </a:t>
            </a:r>
          </a:p>
          <a:p>
            <a:pPr algn="just"/>
            <a:r>
              <a:rPr lang="en-US" dirty="0"/>
              <a:t>Each object contains its own data and its own logic, and they communicate between themselves.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752600"/>
            <a:ext cx="2438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7917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object</a:t>
            </a:r>
            <a:endParaRPr lang="en-US" dirty="0"/>
          </a:p>
        </p:txBody>
      </p:sp>
      <p:sp>
        <p:nvSpPr>
          <p:cNvPr id="3" name="Content Placeholder 2"/>
          <p:cNvSpPr>
            <a:spLocks noGrp="1"/>
          </p:cNvSpPr>
          <p:nvPr>
            <p:ph sz="quarter" idx="1"/>
          </p:nvPr>
        </p:nvSpPr>
        <p:spPr/>
        <p:txBody>
          <a:bodyPr/>
          <a:lstStyle/>
          <a:p>
            <a:r>
              <a:rPr lang="en-US" dirty="0"/>
              <a:t>An object has identity (each object is a distinct individual).</a:t>
            </a:r>
          </a:p>
          <a:p>
            <a:r>
              <a:rPr lang="en-US" dirty="0"/>
              <a:t>An object has state (it has various properties, which might change).</a:t>
            </a:r>
          </a:p>
          <a:p>
            <a:r>
              <a:rPr lang="en-US" dirty="0"/>
              <a:t>An object has </a:t>
            </a:r>
            <a:r>
              <a:rPr lang="en-US" dirty="0" smtClean="0"/>
              <a:t>behavior/operation </a:t>
            </a:r>
            <a:r>
              <a:rPr lang="en-US" dirty="0"/>
              <a:t>(it can do things and can have things done to it).</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4572000"/>
            <a:ext cx="2609850"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37523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of object</a:t>
            </a:r>
            <a:endParaRPr lang="en-US" dirty="0"/>
          </a:p>
        </p:txBody>
      </p:sp>
      <p:sp>
        <p:nvSpPr>
          <p:cNvPr id="3" name="Content Placeholder 2"/>
          <p:cNvSpPr>
            <a:spLocks noGrp="1"/>
          </p:cNvSpPr>
          <p:nvPr>
            <p:ph sz="quarter" idx="1"/>
          </p:nvPr>
        </p:nvSpPr>
        <p:spPr/>
        <p:txBody>
          <a:bodyPr/>
          <a:lstStyle/>
          <a:p>
            <a:pPr marL="0" indent="0">
              <a:buNone/>
            </a:pPr>
            <a:r>
              <a:rPr lang="en-US" dirty="0" smtClean="0"/>
              <a:t>There are 5 operations </a:t>
            </a:r>
          </a:p>
          <a:p>
            <a:pPr marL="457200" indent="-457200">
              <a:buAutoNum type="arabicPeriod"/>
            </a:pPr>
            <a:r>
              <a:rPr lang="en-US" dirty="0" smtClean="0"/>
              <a:t>Modifier</a:t>
            </a:r>
          </a:p>
          <a:p>
            <a:pPr marL="457200" indent="-457200">
              <a:buAutoNum type="arabicPeriod"/>
            </a:pPr>
            <a:r>
              <a:rPr lang="en-US" dirty="0" smtClean="0"/>
              <a:t>Selector</a:t>
            </a:r>
          </a:p>
          <a:p>
            <a:pPr marL="457200" indent="-457200">
              <a:buAutoNum type="arabicPeriod"/>
            </a:pPr>
            <a:r>
              <a:rPr lang="en-US" dirty="0" smtClean="0"/>
              <a:t>Iterator</a:t>
            </a:r>
          </a:p>
          <a:p>
            <a:pPr marL="457200" indent="-457200">
              <a:buAutoNum type="arabicPeriod"/>
            </a:pPr>
            <a:r>
              <a:rPr lang="en-US" dirty="0" smtClean="0"/>
              <a:t>Constructor</a:t>
            </a:r>
          </a:p>
          <a:p>
            <a:pPr marL="457200" indent="-457200">
              <a:buAutoNum type="arabicPeriod"/>
            </a:pPr>
            <a:r>
              <a:rPr lang="en-US" dirty="0" smtClean="0"/>
              <a:t>destructor</a:t>
            </a:r>
            <a:endParaRPr lang="en-US" dirty="0"/>
          </a:p>
        </p:txBody>
      </p:sp>
    </p:spTree>
    <p:extLst>
      <p:ext uri="{BB962C8B-B14F-4D97-AF65-F5344CB8AC3E}">
        <p14:creationId xmlns:p14="http://schemas.microsoft.com/office/powerpoint/2010/main" val="35203618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of object</a:t>
            </a:r>
          </a:p>
        </p:txBody>
      </p:sp>
      <p:sp>
        <p:nvSpPr>
          <p:cNvPr id="3" name="Content Placeholder 2"/>
          <p:cNvSpPr>
            <a:spLocks noGrp="1"/>
          </p:cNvSpPr>
          <p:nvPr>
            <p:ph sz="quarter" idx="1"/>
          </p:nvPr>
        </p:nvSpPr>
        <p:spPr/>
        <p:txBody>
          <a:bodyPr/>
          <a:lstStyle/>
          <a:p>
            <a:pPr marL="0" indent="0">
              <a:buNone/>
            </a:pPr>
            <a:r>
              <a:rPr lang="en-US" dirty="0" smtClean="0">
                <a:solidFill>
                  <a:srgbClr val="FF0000"/>
                </a:solidFill>
              </a:rPr>
              <a:t>1. Modifier :- </a:t>
            </a:r>
            <a:r>
              <a:rPr lang="en-US" dirty="0" smtClean="0"/>
              <a:t>An Operation that changes the state of an object.  </a:t>
            </a:r>
            <a:endParaRPr lang="en-US" dirty="0"/>
          </a:p>
        </p:txBody>
      </p:sp>
    </p:spTree>
    <p:extLst>
      <p:ext uri="{BB962C8B-B14F-4D97-AF65-F5344CB8AC3E}">
        <p14:creationId xmlns:p14="http://schemas.microsoft.com/office/powerpoint/2010/main" val="35203618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of object</a:t>
            </a:r>
          </a:p>
        </p:txBody>
      </p:sp>
      <p:sp>
        <p:nvSpPr>
          <p:cNvPr id="3" name="Content Placeholder 2"/>
          <p:cNvSpPr>
            <a:spLocks noGrp="1"/>
          </p:cNvSpPr>
          <p:nvPr>
            <p:ph sz="quarter" idx="1"/>
          </p:nvPr>
        </p:nvSpPr>
        <p:spPr/>
        <p:txBody>
          <a:bodyPr/>
          <a:lstStyle/>
          <a:p>
            <a:pPr marL="0" indent="0">
              <a:buNone/>
            </a:pPr>
            <a:r>
              <a:rPr lang="en-US" dirty="0" smtClean="0">
                <a:solidFill>
                  <a:srgbClr val="FF0000"/>
                </a:solidFill>
              </a:rPr>
              <a:t>2. Selector </a:t>
            </a:r>
            <a:r>
              <a:rPr lang="en-US" dirty="0">
                <a:solidFill>
                  <a:srgbClr val="FF0000"/>
                </a:solidFill>
              </a:rPr>
              <a:t>:- </a:t>
            </a:r>
            <a:r>
              <a:rPr lang="en-US" dirty="0"/>
              <a:t>An Operation that </a:t>
            </a:r>
            <a:r>
              <a:rPr lang="en-US" dirty="0" smtClean="0"/>
              <a:t>access the </a:t>
            </a:r>
            <a:r>
              <a:rPr lang="en-US" dirty="0"/>
              <a:t>state of an </a:t>
            </a:r>
            <a:r>
              <a:rPr lang="en-US" dirty="0" smtClean="0"/>
              <a:t>object, but doesn’t change the state of an object.</a:t>
            </a:r>
            <a:endParaRPr lang="en-US" dirty="0"/>
          </a:p>
          <a:p>
            <a:pPr marL="0" indent="0">
              <a:buNone/>
            </a:pPr>
            <a:endParaRPr lang="en-US" dirty="0"/>
          </a:p>
        </p:txBody>
      </p:sp>
    </p:spTree>
    <p:extLst>
      <p:ext uri="{BB962C8B-B14F-4D97-AF65-F5344CB8AC3E}">
        <p14:creationId xmlns:p14="http://schemas.microsoft.com/office/powerpoint/2010/main" val="3520361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analysis &amp; design</a:t>
            </a:r>
            <a:endParaRPr lang="en-US" dirty="0"/>
          </a:p>
        </p:txBody>
      </p:sp>
      <p:sp>
        <p:nvSpPr>
          <p:cNvPr id="3" name="Content Placeholder 2"/>
          <p:cNvSpPr>
            <a:spLocks noGrp="1"/>
          </p:cNvSpPr>
          <p:nvPr>
            <p:ph sz="quarter" idx="1"/>
          </p:nvPr>
        </p:nvSpPr>
        <p:spPr/>
        <p:txBody>
          <a:bodyPr/>
          <a:lstStyle/>
          <a:p>
            <a:pPr marL="0" indent="0" algn="just">
              <a:buNone/>
            </a:pPr>
            <a:r>
              <a:rPr lang="en-US" dirty="0"/>
              <a:t>Object-oriented analysis and design (OOAD) is a technical approach used in the analysis and design of an application or system through the application of the object-oriented paradigm and concepts including visual modeling</a:t>
            </a:r>
            <a:r>
              <a:rPr lang="en-US" dirty="0" smtClean="0"/>
              <a:t>.</a:t>
            </a:r>
          </a:p>
          <a:p>
            <a:pPr marL="0" indent="0" algn="just">
              <a:buNone/>
            </a:pPr>
            <a:endParaRPr lang="en-US" dirty="0"/>
          </a:p>
          <a:p>
            <a:pPr marL="0" indent="0" algn="just">
              <a:buNone/>
            </a:pPr>
            <a:endParaRPr lang="en-US" dirty="0"/>
          </a:p>
        </p:txBody>
      </p:sp>
    </p:spTree>
    <p:extLst>
      <p:ext uri="{BB962C8B-B14F-4D97-AF65-F5344CB8AC3E}">
        <p14:creationId xmlns:p14="http://schemas.microsoft.com/office/powerpoint/2010/main" val="32486923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of object</a:t>
            </a:r>
          </a:p>
        </p:txBody>
      </p:sp>
      <p:sp>
        <p:nvSpPr>
          <p:cNvPr id="3" name="Content Placeholder 2"/>
          <p:cNvSpPr>
            <a:spLocks noGrp="1"/>
          </p:cNvSpPr>
          <p:nvPr>
            <p:ph sz="quarter" idx="1"/>
          </p:nvPr>
        </p:nvSpPr>
        <p:spPr/>
        <p:txBody>
          <a:bodyPr/>
          <a:lstStyle/>
          <a:p>
            <a:pPr marL="0" indent="0">
              <a:buNone/>
            </a:pPr>
            <a:r>
              <a:rPr lang="en-US" dirty="0" smtClean="0">
                <a:solidFill>
                  <a:srgbClr val="FF0000"/>
                </a:solidFill>
              </a:rPr>
              <a:t>3. Iterator  </a:t>
            </a:r>
            <a:r>
              <a:rPr lang="en-US" dirty="0">
                <a:solidFill>
                  <a:srgbClr val="FF0000"/>
                </a:solidFill>
              </a:rPr>
              <a:t>:- </a:t>
            </a:r>
            <a:r>
              <a:rPr lang="en-US" dirty="0"/>
              <a:t>An Operation that </a:t>
            </a:r>
            <a:r>
              <a:rPr lang="en-US" dirty="0" smtClean="0"/>
              <a:t>permits all parts of an object to be accessed in some well defined order.</a:t>
            </a:r>
            <a:endParaRPr lang="en-US" dirty="0"/>
          </a:p>
        </p:txBody>
      </p:sp>
    </p:spTree>
    <p:extLst>
      <p:ext uri="{BB962C8B-B14F-4D97-AF65-F5344CB8AC3E}">
        <p14:creationId xmlns:p14="http://schemas.microsoft.com/office/powerpoint/2010/main" val="20910259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of object</a:t>
            </a:r>
          </a:p>
        </p:txBody>
      </p:sp>
      <p:sp>
        <p:nvSpPr>
          <p:cNvPr id="3" name="Content Placeholder 2"/>
          <p:cNvSpPr>
            <a:spLocks noGrp="1"/>
          </p:cNvSpPr>
          <p:nvPr>
            <p:ph sz="quarter" idx="1"/>
          </p:nvPr>
        </p:nvSpPr>
        <p:spPr/>
        <p:txBody>
          <a:bodyPr/>
          <a:lstStyle/>
          <a:p>
            <a:pPr marL="0" indent="0">
              <a:buNone/>
            </a:pPr>
            <a:r>
              <a:rPr lang="en-US" dirty="0">
                <a:solidFill>
                  <a:srgbClr val="FF0000"/>
                </a:solidFill>
              </a:rPr>
              <a:t>4</a:t>
            </a:r>
            <a:r>
              <a:rPr lang="en-US" dirty="0" smtClean="0">
                <a:solidFill>
                  <a:srgbClr val="FF0000"/>
                </a:solidFill>
              </a:rPr>
              <a:t>. Constructor  :- </a:t>
            </a:r>
            <a:r>
              <a:rPr lang="en-US" dirty="0"/>
              <a:t>An Operation that </a:t>
            </a:r>
            <a:r>
              <a:rPr lang="en-US" dirty="0" smtClean="0"/>
              <a:t>creates  </a:t>
            </a:r>
            <a:r>
              <a:rPr lang="en-US" dirty="0"/>
              <a:t>an </a:t>
            </a:r>
            <a:r>
              <a:rPr lang="en-US" dirty="0" smtClean="0"/>
              <a:t>object and/or initialize its state.</a:t>
            </a:r>
            <a:endParaRPr lang="en-US" dirty="0"/>
          </a:p>
          <a:p>
            <a:pPr marL="0" indent="0">
              <a:buNone/>
            </a:pPr>
            <a:endParaRPr lang="en-US" dirty="0"/>
          </a:p>
        </p:txBody>
      </p:sp>
    </p:spTree>
    <p:extLst>
      <p:ext uri="{BB962C8B-B14F-4D97-AF65-F5344CB8AC3E}">
        <p14:creationId xmlns:p14="http://schemas.microsoft.com/office/powerpoint/2010/main" val="20910259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of object</a:t>
            </a:r>
          </a:p>
        </p:txBody>
      </p:sp>
      <p:sp>
        <p:nvSpPr>
          <p:cNvPr id="3" name="Content Placeholder 2"/>
          <p:cNvSpPr>
            <a:spLocks noGrp="1"/>
          </p:cNvSpPr>
          <p:nvPr>
            <p:ph sz="quarter" idx="1"/>
          </p:nvPr>
        </p:nvSpPr>
        <p:spPr/>
        <p:txBody>
          <a:bodyPr/>
          <a:lstStyle/>
          <a:p>
            <a:pPr marL="0" indent="0">
              <a:buNone/>
            </a:pPr>
            <a:r>
              <a:rPr lang="en-US" dirty="0">
                <a:solidFill>
                  <a:srgbClr val="FF0000"/>
                </a:solidFill>
              </a:rPr>
              <a:t>5</a:t>
            </a:r>
            <a:r>
              <a:rPr lang="en-US" dirty="0" smtClean="0">
                <a:solidFill>
                  <a:srgbClr val="FF0000"/>
                </a:solidFill>
              </a:rPr>
              <a:t>. Destructor  </a:t>
            </a:r>
            <a:r>
              <a:rPr lang="en-US" dirty="0">
                <a:solidFill>
                  <a:srgbClr val="FF0000"/>
                </a:solidFill>
              </a:rPr>
              <a:t>:- </a:t>
            </a:r>
            <a:r>
              <a:rPr lang="en-US" dirty="0"/>
              <a:t>An Operation that </a:t>
            </a:r>
            <a:r>
              <a:rPr lang="en-US" dirty="0" smtClean="0"/>
              <a:t>free a state of   </a:t>
            </a:r>
            <a:r>
              <a:rPr lang="en-US" dirty="0"/>
              <a:t>an object and/or </a:t>
            </a:r>
            <a:r>
              <a:rPr lang="en-US" dirty="0" smtClean="0"/>
              <a:t>destroy the object itself</a:t>
            </a:r>
            <a:endParaRPr lang="en-US" dirty="0"/>
          </a:p>
        </p:txBody>
      </p:sp>
    </p:spTree>
    <p:extLst>
      <p:ext uri="{BB962C8B-B14F-4D97-AF65-F5344CB8AC3E}">
        <p14:creationId xmlns:p14="http://schemas.microsoft.com/office/powerpoint/2010/main" val="2091025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9"/>
          </a:xfrm>
          <a:prstGeom prst="rect">
            <a:avLst/>
          </a:prstGeom>
        </p:spPr>
      </p:pic>
      <p:sp>
        <p:nvSpPr>
          <p:cNvPr id="3" name="object 3"/>
          <p:cNvSpPr txBox="1">
            <a:spLocks noGrp="1"/>
          </p:cNvSpPr>
          <p:nvPr>
            <p:ph type="title"/>
          </p:nvPr>
        </p:nvSpPr>
        <p:spPr>
          <a:xfrm>
            <a:off x="1909952" y="1108024"/>
            <a:ext cx="5965190" cy="452120"/>
          </a:xfrm>
          <a:prstGeom prst="rect">
            <a:avLst/>
          </a:prstGeom>
        </p:spPr>
        <p:txBody>
          <a:bodyPr vert="horz" wrap="square" lIns="0" tIns="12065" rIns="0" bIns="0" rtlCol="0">
            <a:spAutoFit/>
          </a:bodyPr>
          <a:lstStyle/>
          <a:p>
            <a:pPr marL="12700">
              <a:lnSpc>
                <a:spcPct val="100000"/>
              </a:lnSpc>
              <a:spcBef>
                <a:spcPts val="95"/>
              </a:spcBef>
              <a:tabLst>
                <a:tab pos="545465" algn="l"/>
              </a:tabLst>
            </a:pPr>
            <a:r>
              <a:rPr sz="2800" b="1" i="1" spc="-5" dirty="0">
                <a:solidFill>
                  <a:srgbClr val="000000"/>
                </a:solidFill>
                <a:latin typeface="Palatino Linotype"/>
                <a:cs typeface="Palatino Linotype"/>
              </a:rPr>
              <a:t>IT	</a:t>
            </a:r>
            <a:r>
              <a:rPr sz="2800" b="1" i="1" spc="-10" dirty="0">
                <a:solidFill>
                  <a:srgbClr val="000000"/>
                </a:solidFill>
                <a:latin typeface="Palatino Linotype"/>
                <a:cs typeface="Palatino Linotype"/>
              </a:rPr>
              <a:t>KNOWS</a:t>
            </a:r>
            <a:r>
              <a:rPr sz="2800" b="1" i="1" spc="25" dirty="0">
                <a:solidFill>
                  <a:srgbClr val="000000"/>
                </a:solidFill>
                <a:latin typeface="Palatino Linotype"/>
                <a:cs typeface="Palatino Linotype"/>
              </a:rPr>
              <a:t> </a:t>
            </a:r>
            <a:r>
              <a:rPr sz="2800" b="1" i="1" spc="-10" dirty="0">
                <a:solidFill>
                  <a:srgbClr val="000000"/>
                </a:solidFill>
                <a:latin typeface="Palatino Linotype"/>
                <a:cs typeface="Palatino Linotype"/>
              </a:rPr>
              <a:t>THINGS (ATTRIBUTES)</a:t>
            </a:r>
            <a:endParaRPr sz="2800">
              <a:latin typeface="Palatino Linotype"/>
              <a:cs typeface="Palatino Linotype"/>
            </a:endParaRPr>
          </a:p>
        </p:txBody>
      </p:sp>
      <p:sp>
        <p:nvSpPr>
          <p:cNvPr id="4" name="object 4"/>
          <p:cNvSpPr txBox="1"/>
          <p:nvPr/>
        </p:nvSpPr>
        <p:spPr>
          <a:xfrm>
            <a:off x="3398011" y="2019045"/>
            <a:ext cx="4114165" cy="1758950"/>
          </a:xfrm>
          <a:prstGeom prst="rect">
            <a:avLst/>
          </a:prstGeom>
        </p:spPr>
        <p:txBody>
          <a:bodyPr vert="horz" wrap="square" lIns="0" tIns="635" rIns="0" bIns="0" rtlCol="0">
            <a:spAutoFit/>
          </a:bodyPr>
          <a:lstStyle/>
          <a:p>
            <a:pPr marL="12700" marR="1249680">
              <a:lnSpc>
                <a:spcPct val="102600"/>
              </a:lnSpc>
              <a:spcBef>
                <a:spcPts val="5"/>
              </a:spcBef>
            </a:pPr>
            <a:r>
              <a:rPr sz="2800" b="1" spc="-5" dirty="0">
                <a:solidFill>
                  <a:srgbClr val="FFFFFF"/>
                </a:solidFill>
                <a:latin typeface="Times New Roman"/>
                <a:cs typeface="Times New Roman"/>
              </a:rPr>
              <a:t>I</a:t>
            </a:r>
            <a:r>
              <a:rPr sz="2800" b="1" spc="-30" dirty="0">
                <a:solidFill>
                  <a:srgbClr val="FFFFFF"/>
                </a:solidFill>
                <a:latin typeface="Times New Roman"/>
                <a:cs typeface="Times New Roman"/>
              </a:rPr>
              <a:t> </a:t>
            </a:r>
            <a:r>
              <a:rPr sz="2800" b="1" spc="-5" dirty="0">
                <a:solidFill>
                  <a:srgbClr val="FFFFFF"/>
                </a:solidFill>
                <a:latin typeface="Times New Roman"/>
                <a:cs typeface="Times New Roman"/>
              </a:rPr>
              <a:t>am</a:t>
            </a:r>
            <a:r>
              <a:rPr sz="2800" b="1" spc="-15" dirty="0">
                <a:solidFill>
                  <a:srgbClr val="FFFFFF"/>
                </a:solidFill>
                <a:latin typeface="Times New Roman"/>
                <a:cs typeface="Times New Roman"/>
              </a:rPr>
              <a:t> </a:t>
            </a:r>
            <a:r>
              <a:rPr sz="2800" b="1" spc="-5" dirty="0">
                <a:solidFill>
                  <a:srgbClr val="FFFFFF"/>
                </a:solidFill>
                <a:latin typeface="Times New Roman"/>
                <a:cs typeface="Times New Roman"/>
              </a:rPr>
              <a:t>an</a:t>
            </a:r>
            <a:r>
              <a:rPr sz="2800" b="1" spc="-15" dirty="0">
                <a:solidFill>
                  <a:srgbClr val="FFFFFF"/>
                </a:solidFill>
                <a:latin typeface="Times New Roman"/>
                <a:cs typeface="Times New Roman"/>
              </a:rPr>
              <a:t> </a:t>
            </a:r>
            <a:r>
              <a:rPr sz="2800" b="1" spc="-5" dirty="0">
                <a:solidFill>
                  <a:srgbClr val="FFFFFF"/>
                </a:solidFill>
                <a:latin typeface="Times New Roman"/>
                <a:cs typeface="Times New Roman"/>
              </a:rPr>
              <a:t>Employee. </a:t>
            </a:r>
            <a:r>
              <a:rPr sz="2800" b="1" spc="-685" dirty="0">
                <a:solidFill>
                  <a:srgbClr val="FFFFFF"/>
                </a:solidFill>
                <a:latin typeface="Times New Roman"/>
                <a:cs typeface="Times New Roman"/>
              </a:rPr>
              <a:t> </a:t>
            </a:r>
            <a:r>
              <a:rPr sz="2800" b="1" spc="-5" dirty="0">
                <a:solidFill>
                  <a:srgbClr val="FFFFFF"/>
                </a:solidFill>
                <a:latin typeface="Times New Roman"/>
                <a:cs typeface="Times New Roman"/>
              </a:rPr>
              <a:t>I</a:t>
            </a:r>
            <a:r>
              <a:rPr sz="2800" b="1" spc="-20" dirty="0">
                <a:solidFill>
                  <a:srgbClr val="FFFFFF"/>
                </a:solidFill>
                <a:latin typeface="Times New Roman"/>
                <a:cs typeface="Times New Roman"/>
              </a:rPr>
              <a:t> </a:t>
            </a:r>
            <a:r>
              <a:rPr sz="2800" b="1" spc="-10" dirty="0">
                <a:solidFill>
                  <a:srgbClr val="FFFFFF"/>
                </a:solidFill>
                <a:latin typeface="Times New Roman"/>
                <a:cs typeface="Times New Roman"/>
              </a:rPr>
              <a:t>know</a:t>
            </a:r>
            <a:r>
              <a:rPr sz="2800" b="1" spc="10" dirty="0">
                <a:solidFill>
                  <a:srgbClr val="FFFFFF"/>
                </a:solidFill>
                <a:latin typeface="Times New Roman"/>
                <a:cs typeface="Times New Roman"/>
              </a:rPr>
              <a:t> </a:t>
            </a:r>
            <a:r>
              <a:rPr sz="2800" b="1" spc="-5" dirty="0">
                <a:solidFill>
                  <a:srgbClr val="FFFFFF"/>
                </a:solidFill>
                <a:latin typeface="Times New Roman"/>
                <a:cs typeface="Times New Roman"/>
              </a:rPr>
              <a:t>my name,</a:t>
            </a:r>
            <a:endParaRPr sz="2800">
              <a:latin typeface="Times New Roman"/>
              <a:cs typeface="Times New Roman"/>
            </a:endParaRPr>
          </a:p>
          <a:p>
            <a:pPr marL="12700" marR="5080">
              <a:lnSpc>
                <a:spcPts val="3300"/>
              </a:lnSpc>
              <a:spcBef>
                <a:spcPts val="345"/>
              </a:spcBef>
            </a:pPr>
            <a:r>
              <a:rPr sz="2800" b="1" spc="-5" dirty="0">
                <a:solidFill>
                  <a:srgbClr val="FFFFFF"/>
                </a:solidFill>
                <a:latin typeface="Times New Roman"/>
                <a:cs typeface="Times New Roman"/>
              </a:rPr>
              <a:t>social</a:t>
            </a:r>
            <a:r>
              <a:rPr sz="2800" b="1" spc="-20" dirty="0">
                <a:solidFill>
                  <a:srgbClr val="FFFFFF"/>
                </a:solidFill>
                <a:latin typeface="Times New Roman"/>
                <a:cs typeface="Times New Roman"/>
              </a:rPr>
              <a:t> </a:t>
            </a:r>
            <a:r>
              <a:rPr sz="2800" b="1" spc="-10" dirty="0">
                <a:solidFill>
                  <a:srgbClr val="FFFFFF"/>
                </a:solidFill>
                <a:latin typeface="Times New Roman"/>
                <a:cs typeface="Times New Roman"/>
              </a:rPr>
              <a:t>security </a:t>
            </a:r>
            <a:r>
              <a:rPr sz="2800" b="1" spc="-5" dirty="0">
                <a:solidFill>
                  <a:srgbClr val="FFFFFF"/>
                </a:solidFill>
                <a:latin typeface="Times New Roman"/>
                <a:cs typeface="Times New Roman"/>
              </a:rPr>
              <a:t>number</a:t>
            </a:r>
            <a:r>
              <a:rPr sz="2800" b="1" spc="-60" dirty="0">
                <a:solidFill>
                  <a:srgbClr val="FFFFFF"/>
                </a:solidFill>
                <a:latin typeface="Times New Roman"/>
                <a:cs typeface="Times New Roman"/>
              </a:rPr>
              <a:t> </a:t>
            </a:r>
            <a:r>
              <a:rPr sz="2800" b="1" spc="-5" dirty="0">
                <a:solidFill>
                  <a:srgbClr val="FFFFFF"/>
                </a:solidFill>
                <a:latin typeface="Times New Roman"/>
                <a:cs typeface="Times New Roman"/>
              </a:rPr>
              <a:t>and </a:t>
            </a:r>
            <a:r>
              <a:rPr sz="2800" b="1" spc="-685" dirty="0">
                <a:solidFill>
                  <a:srgbClr val="FFFFFF"/>
                </a:solidFill>
                <a:latin typeface="Times New Roman"/>
                <a:cs typeface="Times New Roman"/>
              </a:rPr>
              <a:t> </a:t>
            </a:r>
            <a:r>
              <a:rPr sz="2800" b="1" spc="-5" dirty="0">
                <a:solidFill>
                  <a:srgbClr val="FFFFFF"/>
                </a:solidFill>
                <a:latin typeface="Times New Roman"/>
                <a:cs typeface="Times New Roman"/>
              </a:rPr>
              <a:t>my</a:t>
            </a:r>
            <a:r>
              <a:rPr sz="2800" b="1" dirty="0">
                <a:solidFill>
                  <a:srgbClr val="FFFFFF"/>
                </a:solidFill>
                <a:latin typeface="Times New Roman"/>
                <a:cs typeface="Times New Roman"/>
              </a:rPr>
              <a:t> </a:t>
            </a:r>
            <a:r>
              <a:rPr sz="2800" b="1" spc="-10" dirty="0">
                <a:solidFill>
                  <a:srgbClr val="FFFFFF"/>
                </a:solidFill>
                <a:latin typeface="Times New Roman"/>
                <a:cs typeface="Times New Roman"/>
              </a:rPr>
              <a:t>address.</a:t>
            </a:r>
            <a:endParaRPr sz="2800">
              <a:latin typeface="Times New Roman"/>
              <a:cs typeface="Times New Roman"/>
            </a:endParaRPr>
          </a:p>
        </p:txBody>
      </p:sp>
      <p:sp>
        <p:nvSpPr>
          <p:cNvPr id="5" name="object 5"/>
          <p:cNvSpPr txBox="1"/>
          <p:nvPr/>
        </p:nvSpPr>
        <p:spPr>
          <a:xfrm>
            <a:off x="834644" y="6339941"/>
            <a:ext cx="2422525" cy="208915"/>
          </a:xfrm>
          <a:prstGeom prst="rect">
            <a:avLst/>
          </a:prstGeom>
        </p:spPr>
        <p:txBody>
          <a:bodyPr vert="horz" wrap="square" lIns="0" tIns="12700" rIns="0" bIns="0" rtlCol="0">
            <a:spAutoFit/>
          </a:bodyPr>
          <a:lstStyle/>
          <a:p>
            <a:pPr marL="12700">
              <a:lnSpc>
                <a:spcPct val="100000"/>
              </a:lnSpc>
              <a:spcBef>
                <a:spcPts val="100"/>
              </a:spcBef>
            </a:pPr>
            <a:r>
              <a:rPr sz="1200" spc="-5" dirty="0">
                <a:latin typeface="Times New Roman"/>
                <a:cs typeface="Times New Roman"/>
              </a:rPr>
              <a:t>Object-Oriented</a:t>
            </a:r>
            <a:r>
              <a:rPr sz="1200" spc="35" dirty="0">
                <a:latin typeface="Times New Roman"/>
                <a:cs typeface="Times New Roman"/>
              </a:rPr>
              <a:t> </a:t>
            </a:r>
            <a:r>
              <a:rPr sz="1200" spc="-5" dirty="0">
                <a:latin typeface="Times New Roman"/>
                <a:cs typeface="Times New Roman"/>
              </a:rPr>
              <a:t>Systems</a:t>
            </a:r>
            <a:r>
              <a:rPr sz="1200" spc="10" dirty="0">
                <a:latin typeface="Times New Roman"/>
                <a:cs typeface="Times New Roman"/>
              </a:rPr>
              <a:t> </a:t>
            </a:r>
            <a:r>
              <a:rPr sz="1200" spc="-5" dirty="0">
                <a:latin typeface="Times New Roman"/>
                <a:cs typeface="Times New Roman"/>
              </a:rPr>
              <a:t>Development</a:t>
            </a:r>
            <a:endParaRPr sz="1200">
              <a:latin typeface="Times New Roman"/>
              <a:cs typeface="Times New Roman"/>
            </a:endParaRPr>
          </a:p>
        </p:txBody>
      </p:sp>
      <p:sp>
        <p:nvSpPr>
          <p:cNvPr id="6" name="object 6"/>
          <p:cNvSpPr txBox="1"/>
          <p:nvPr/>
        </p:nvSpPr>
        <p:spPr>
          <a:xfrm>
            <a:off x="3604386" y="6339941"/>
            <a:ext cx="549275" cy="20891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B</a:t>
            </a:r>
            <a:r>
              <a:rPr sz="1200" spc="-5" dirty="0">
                <a:latin typeface="Times New Roman"/>
                <a:cs typeface="Times New Roman"/>
              </a:rPr>
              <a:t>a</a:t>
            </a:r>
            <a:r>
              <a:rPr sz="1200" dirty="0">
                <a:latin typeface="Times New Roman"/>
                <a:cs typeface="Times New Roman"/>
              </a:rPr>
              <a:t>h</a:t>
            </a:r>
            <a:r>
              <a:rPr sz="1200" spc="-10" dirty="0">
                <a:latin typeface="Times New Roman"/>
                <a:cs typeface="Times New Roman"/>
              </a:rPr>
              <a:t>ra</a:t>
            </a:r>
            <a:r>
              <a:rPr sz="1200" dirty="0">
                <a:latin typeface="Times New Roman"/>
                <a:cs typeface="Times New Roman"/>
              </a:rPr>
              <a:t>mi</a:t>
            </a:r>
            <a:endParaRPr sz="1200">
              <a:latin typeface="Times New Roman"/>
              <a:cs typeface="Times New Roman"/>
            </a:endParaRPr>
          </a:p>
        </p:txBody>
      </p:sp>
      <p:sp>
        <p:nvSpPr>
          <p:cNvPr id="7" name="object 7"/>
          <p:cNvSpPr txBox="1"/>
          <p:nvPr/>
        </p:nvSpPr>
        <p:spPr>
          <a:xfrm>
            <a:off x="4581905" y="6339941"/>
            <a:ext cx="1370965" cy="20891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15" dirty="0">
                <a:latin typeface="Times New Roman"/>
                <a:cs typeface="Times New Roman"/>
              </a:rPr>
              <a:t> </a:t>
            </a:r>
            <a:r>
              <a:rPr sz="1200" spc="-10" dirty="0">
                <a:latin typeface="Times New Roman"/>
                <a:cs typeface="Times New Roman"/>
              </a:rPr>
              <a:t>Irwin/</a:t>
            </a:r>
            <a:r>
              <a:rPr sz="1200" spc="15" dirty="0">
                <a:latin typeface="Times New Roman"/>
                <a:cs typeface="Times New Roman"/>
              </a:rPr>
              <a:t> </a:t>
            </a:r>
            <a:r>
              <a:rPr sz="1200" spc="-5" dirty="0">
                <a:latin typeface="Times New Roman"/>
                <a:cs typeface="Times New Roman"/>
              </a:rPr>
              <a:t>McGraw-Hill</a:t>
            </a:r>
            <a:endParaRPr sz="1200">
              <a:latin typeface="Times New Roman"/>
              <a:cs typeface="Times New Roman"/>
            </a:endParaRPr>
          </a:p>
        </p:txBody>
      </p:sp>
    </p:spTree>
    <p:extLst>
      <p:ext uri="{BB962C8B-B14F-4D97-AF65-F5344CB8AC3E}">
        <p14:creationId xmlns:p14="http://schemas.microsoft.com/office/powerpoint/2010/main" val="9068421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9"/>
          </a:xfrm>
          <a:prstGeom prst="rect">
            <a:avLst/>
          </a:prstGeom>
        </p:spPr>
      </p:pic>
      <p:sp>
        <p:nvSpPr>
          <p:cNvPr id="3" name="object 3"/>
          <p:cNvSpPr txBox="1">
            <a:spLocks noGrp="1"/>
          </p:cNvSpPr>
          <p:nvPr>
            <p:ph type="title"/>
          </p:nvPr>
        </p:nvSpPr>
        <p:spPr>
          <a:xfrm>
            <a:off x="2279142" y="987678"/>
            <a:ext cx="5794375" cy="513715"/>
          </a:xfrm>
          <a:prstGeom prst="rect">
            <a:avLst/>
          </a:prstGeom>
        </p:spPr>
        <p:txBody>
          <a:bodyPr vert="horz" wrap="square" lIns="0" tIns="13335" rIns="0" bIns="0" rtlCol="0">
            <a:spAutoFit/>
          </a:bodyPr>
          <a:lstStyle/>
          <a:p>
            <a:pPr marL="12700">
              <a:lnSpc>
                <a:spcPct val="100000"/>
              </a:lnSpc>
              <a:spcBef>
                <a:spcPts val="105"/>
              </a:spcBef>
            </a:pPr>
            <a:r>
              <a:rPr sz="3200" b="1" i="1" spc="-5" dirty="0">
                <a:solidFill>
                  <a:srgbClr val="000000"/>
                </a:solidFill>
                <a:latin typeface="Palatino Linotype"/>
                <a:cs typeface="Palatino Linotype"/>
              </a:rPr>
              <a:t>IT</a:t>
            </a:r>
            <a:r>
              <a:rPr sz="3200" b="1" i="1" spc="-20" dirty="0">
                <a:solidFill>
                  <a:srgbClr val="000000"/>
                </a:solidFill>
                <a:latin typeface="Palatino Linotype"/>
                <a:cs typeface="Palatino Linotype"/>
              </a:rPr>
              <a:t> </a:t>
            </a:r>
            <a:r>
              <a:rPr sz="3200" b="1" i="1" dirty="0">
                <a:solidFill>
                  <a:srgbClr val="000000"/>
                </a:solidFill>
                <a:latin typeface="Palatino Linotype"/>
                <a:cs typeface="Palatino Linotype"/>
              </a:rPr>
              <a:t>DOES</a:t>
            </a:r>
            <a:r>
              <a:rPr sz="3200" b="1" i="1" spc="-30" dirty="0">
                <a:solidFill>
                  <a:srgbClr val="000000"/>
                </a:solidFill>
                <a:latin typeface="Palatino Linotype"/>
                <a:cs typeface="Palatino Linotype"/>
              </a:rPr>
              <a:t> </a:t>
            </a:r>
            <a:r>
              <a:rPr sz="3200" b="1" i="1" dirty="0">
                <a:solidFill>
                  <a:srgbClr val="000000"/>
                </a:solidFill>
                <a:latin typeface="Palatino Linotype"/>
                <a:cs typeface="Palatino Linotype"/>
              </a:rPr>
              <a:t>THINGS</a:t>
            </a:r>
            <a:r>
              <a:rPr sz="3200" b="1" i="1" spc="-55" dirty="0">
                <a:solidFill>
                  <a:srgbClr val="000000"/>
                </a:solidFill>
                <a:latin typeface="Palatino Linotype"/>
                <a:cs typeface="Palatino Linotype"/>
              </a:rPr>
              <a:t> </a:t>
            </a:r>
            <a:r>
              <a:rPr sz="3200" b="1" i="1" dirty="0">
                <a:solidFill>
                  <a:srgbClr val="000000"/>
                </a:solidFill>
                <a:latin typeface="Palatino Linotype"/>
                <a:cs typeface="Palatino Linotype"/>
              </a:rPr>
              <a:t>(METHODS)</a:t>
            </a:r>
            <a:endParaRPr sz="3200">
              <a:latin typeface="Palatino Linotype"/>
              <a:cs typeface="Palatino Linotype"/>
            </a:endParaRPr>
          </a:p>
        </p:txBody>
      </p:sp>
      <p:sp>
        <p:nvSpPr>
          <p:cNvPr id="4" name="object 4"/>
          <p:cNvSpPr txBox="1"/>
          <p:nvPr/>
        </p:nvSpPr>
        <p:spPr>
          <a:xfrm>
            <a:off x="2930779" y="1811527"/>
            <a:ext cx="2189480" cy="1339215"/>
          </a:xfrm>
          <a:prstGeom prst="rect">
            <a:avLst/>
          </a:prstGeom>
        </p:spPr>
        <p:txBody>
          <a:bodyPr vert="horz" wrap="square" lIns="0" tIns="635" rIns="0" bIns="0" rtlCol="0">
            <a:spAutoFit/>
          </a:bodyPr>
          <a:lstStyle/>
          <a:p>
            <a:pPr marL="12700" marR="5080">
              <a:lnSpc>
                <a:spcPct val="102600"/>
              </a:lnSpc>
              <a:spcBef>
                <a:spcPts val="5"/>
              </a:spcBef>
            </a:pPr>
            <a:r>
              <a:rPr sz="2800" b="1" spc="-5" dirty="0">
                <a:solidFill>
                  <a:srgbClr val="FFFFFF"/>
                </a:solidFill>
                <a:latin typeface="Times New Roman"/>
                <a:cs typeface="Times New Roman"/>
              </a:rPr>
              <a:t>I</a:t>
            </a:r>
            <a:r>
              <a:rPr sz="2800" b="1" spc="-30" dirty="0">
                <a:solidFill>
                  <a:srgbClr val="FFFFFF"/>
                </a:solidFill>
                <a:latin typeface="Times New Roman"/>
                <a:cs typeface="Times New Roman"/>
              </a:rPr>
              <a:t> </a:t>
            </a:r>
            <a:r>
              <a:rPr sz="2800" b="1" spc="-10" dirty="0">
                <a:solidFill>
                  <a:srgbClr val="FFFFFF"/>
                </a:solidFill>
                <a:latin typeface="Times New Roman"/>
                <a:cs typeface="Times New Roman"/>
              </a:rPr>
              <a:t>know</a:t>
            </a:r>
            <a:r>
              <a:rPr sz="2800" b="1" spc="-5" dirty="0">
                <a:solidFill>
                  <a:srgbClr val="FFFFFF"/>
                </a:solidFill>
                <a:latin typeface="Times New Roman"/>
                <a:cs typeface="Times New Roman"/>
              </a:rPr>
              <a:t> how</a:t>
            </a:r>
            <a:r>
              <a:rPr sz="2800" b="1" spc="-25" dirty="0">
                <a:solidFill>
                  <a:srgbClr val="FFFFFF"/>
                </a:solidFill>
                <a:latin typeface="Times New Roman"/>
                <a:cs typeface="Times New Roman"/>
              </a:rPr>
              <a:t> </a:t>
            </a:r>
            <a:r>
              <a:rPr sz="2800" b="1" spc="-5" dirty="0">
                <a:solidFill>
                  <a:srgbClr val="FFFFFF"/>
                </a:solidFill>
                <a:latin typeface="Times New Roman"/>
                <a:cs typeface="Times New Roman"/>
              </a:rPr>
              <a:t>to </a:t>
            </a:r>
            <a:r>
              <a:rPr sz="2800" b="1" spc="-685" dirty="0">
                <a:solidFill>
                  <a:srgbClr val="FFFFFF"/>
                </a:solidFill>
                <a:latin typeface="Times New Roman"/>
                <a:cs typeface="Times New Roman"/>
              </a:rPr>
              <a:t> </a:t>
            </a:r>
            <a:r>
              <a:rPr sz="2800" b="1" spc="-5" dirty="0">
                <a:solidFill>
                  <a:srgbClr val="FFFFFF"/>
                </a:solidFill>
                <a:latin typeface="Times New Roman"/>
                <a:cs typeface="Times New Roman"/>
              </a:rPr>
              <a:t>compute</a:t>
            </a:r>
            <a:endParaRPr sz="2800">
              <a:latin typeface="Times New Roman"/>
              <a:cs typeface="Times New Roman"/>
            </a:endParaRPr>
          </a:p>
          <a:p>
            <a:pPr marL="12700">
              <a:lnSpc>
                <a:spcPct val="100000"/>
              </a:lnSpc>
              <a:spcBef>
                <a:spcPts val="180"/>
              </a:spcBef>
            </a:pPr>
            <a:r>
              <a:rPr sz="2800" b="1" spc="-5" dirty="0">
                <a:solidFill>
                  <a:srgbClr val="FFFFFF"/>
                </a:solidFill>
                <a:latin typeface="Times New Roman"/>
                <a:cs typeface="Times New Roman"/>
              </a:rPr>
              <a:t>my</a:t>
            </a:r>
            <a:r>
              <a:rPr sz="2800" b="1" spc="-25" dirty="0">
                <a:solidFill>
                  <a:srgbClr val="FFFFFF"/>
                </a:solidFill>
                <a:latin typeface="Times New Roman"/>
                <a:cs typeface="Times New Roman"/>
              </a:rPr>
              <a:t> </a:t>
            </a:r>
            <a:r>
              <a:rPr sz="2800" b="1" spc="-10" dirty="0">
                <a:solidFill>
                  <a:srgbClr val="FFFFFF"/>
                </a:solidFill>
                <a:latin typeface="Times New Roman"/>
                <a:cs typeface="Times New Roman"/>
              </a:rPr>
              <a:t>payroll.</a:t>
            </a:r>
            <a:endParaRPr sz="2800">
              <a:latin typeface="Times New Roman"/>
              <a:cs typeface="Times New Roman"/>
            </a:endParaRPr>
          </a:p>
        </p:txBody>
      </p:sp>
      <p:sp>
        <p:nvSpPr>
          <p:cNvPr id="5" name="object 5"/>
          <p:cNvSpPr txBox="1"/>
          <p:nvPr/>
        </p:nvSpPr>
        <p:spPr>
          <a:xfrm>
            <a:off x="834644" y="6339941"/>
            <a:ext cx="2422525" cy="208915"/>
          </a:xfrm>
          <a:prstGeom prst="rect">
            <a:avLst/>
          </a:prstGeom>
        </p:spPr>
        <p:txBody>
          <a:bodyPr vert="horz" wrap="square" lIns="0" tIns="12700" rIns="0" bIns="0" rtlCol="0">
            <a:spAutoFit/>
          </a:bodyPr>
          <a:lstStyle/>
          <a:p>
            <a:pPr marL="12700">
              <a:lnSpc>
                <a:spcPct val="100000"/>
              </a:lnSpc>
              <a:spcBef>
                <a:spcPts val="100"/>
              </a:spcBef>
            </a:pPr>
            <a:r>
              <a:rPr sz="1200" spc="-5" dirty="0">
                <a:latin typeface="Times New Roman"/>
                <a:cs typeface="Times New Roman"/>
              </a:rPr>
              <a:t>Object-Oriented</a:t>
            </a:r>
            <a:r>
              <a:rPr sz="1200" spc="35" dirty="0">
                <a:latin typeface="Times New Roman"/>
                <a:cs typeface="Times New Roman"/>
              </a:rPr>
              <a:t> </a:t>
            </a:r>
            <a:r>
              <a:rPr sz="1200" spc="-5" dirty="0">
                <a:latin typeface="Times New Roman"/>
                <a:cs typeface="Times New Roman"/>
              </a:rPr>
              <a:t>Systems</a:t>
            </a:r>
            <a:r>
              <a:rPr sz="1200" spc="10" dirty="0">
                <a:latin typeface="Times New Roman"/>
                <a:cs typeface="Times New Roman"/>
              </a:rPr>
              <a:t> </a:t>
            </a:r>
            <a:r>
              <a:rPr sz="1200" spc="-5" dirty="0">
                <a:latin typeface="Times New Roman"/>
                <a:cs typeface="Times New Roman"/>
              </a:rPr>
              <a:t>Development</a:t>
            </a:r>
            <a:endParaRPr sz="1200">
              <a:latin typeface="Times New Roman"/>
              <a:cs typeface="Times New Roman"/>
            </a:endParaRPr>
          </a:p>
        </p:txBody>
      </p:sp>
      <p:sp>
        <p:nvSpPr>
          <p:cNvPr id="6" name="object 6"/>
          <p:cNvSpPr txBox="1"/>
          <p:nvPr/>
        </p:nvSpPr>
        <p:spPr>
          <a:xfrm>
            <a:off x="3604386" y="6339941"/>
            <a:ext cx="549275" cy="20891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B</a:t>
            </a:r>
            <a:r>
              <a:rPr sz="1200" spc="-5" dirty="0">
                <a:latin typeface="Times New Roman"/>
                <a:cs typeface="Times New Roman"/>
              </a:rPr>
              <a:t>a</a:t>
            </a:r>
            <a:r>
              <a:rPr sz="1200" dirty="0">
                <a:latin typeface="Times New Roman"/>
                <a:cs typeface="Times New Roman"/>
              </a:rPr>
              <a:t>h</a:t>
            </a:r>
            <a:r>
              <a:rPr sz="1200" spc="-10" dirty="0">
                <a:latin typeface="Times New Roman"/>
                <a:cs typeface="Times New Roman"/>
              </a:rPr>
              <a:t>ra</a:t>
            </a:r>
            <a:r>
              <a:rPr sz="1200" dirty="0">
                <a:latin typeface="Times New Roman"/>
                <a:cs typeface="Times New Roman"/>
              </a:rPr>
              <a:t>mi</a:t>
            </a:r>
            <a:endParaRPr sz="1200">
              <a:latin typeface="Times New Roman"/>
              <a:cs typeface="Times New Roman"/>
            </a:endParaRPr>
          </a:p>
        </p:txBody>
      </p:sp>
      <p:sp>
        <p:nvSpPr>
          <p:cNvPr id="7" name="object 7"/>
          <p:cNvSpPr txBox="1"/>
          <p:nvPr/>
        </p:nvSpPr>
        <p:spPr>
          <a:xfrm>
            <a:off x="4581905" y="6339941"/>
            <a:ext cx="1370965" cy="20891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15" dirty="0">
                <a:latin typeface="Times New Roman"/>
                <a:cs typeface="Times New Roman"/>
              </a:rPr>
              <a:t> </a:t>
            </a:r>
            <a:r>
              <a:rPr sz="1200" spc="-10" dirty="0">
                <a:latin typeface="Times New Roman"/>
                <a:cs typeface="Times New Roman"/>
              </a:rPr>
              <a:t>Irwin/</a:t>
            </a:r>
            <a:r>
              <a:rPr sz="1200" spc="15" dirty="0">
                <a:latin typeface="Times New Roman"/>
                <a:cs typeface="Times New Roman"/>
              </a:rPr>
              <a:t> </a:t>
            </a:r>
            <a:r>
              <a:rPr sz="1200" spc="-5" dirty="0">
                <a:latin typeface="Times New Roman"/>
                <a:cs typeface="Times New Roman"/>
              </a:rPr>
              <a:t>McGraw-Hill</a:t>
            </a:r>
            <a:endParaRPr sz="1200">
              <a:latin typeface="Times New Roman"/>
              <a:cs typeface="Times New Roman"/>
            </a:endParaRPr>
          </a:p>
        </p:txBody>
      </p:sp>
    </p:spTree>
    <p:extLst>
      <p:ext uri="{BB962C8B-B14F-4D97-AF65-F5344CB8AC3E}">
        <p14:creationId xmlns:p14="http://schemas.microsoft.com/office/powerpoint/2010/main" val="17151813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9"/>
          </a:xfrm>
          <a:prstGeom prst="rect">
            <a:avLst/>
          </a:prstGeom>
        </p:spPr>
      </p:pic>
      <p:sp>
        <p:nvSpPr>
          <p:cNvPr id="3" name="object 3"/>
          <p:cNvSpPr txBox="1">
            <a:spLocks noGrp="1"/>
          </p:cNvSpPr>
          <p:nvPr>
            <p:ph type="title"/>
          </p:nvPr>
        </p:nvSpPr>
        <p:spPr>
          <a:xfrm>
            <a:off x="2952750" y="1025727"/>
            <a:ext cx="2817495" cy="560070"/>
          </a:xfrm>
          <a:prstGeom prst="rect">
            <a:avLst/>
          </a:prstGeom>
        </p:spPr>
        <p:txBody>
          <a:bodyPr vert="horz" wrap="square" lIns="0" tIns="13335" rIns="0" bIns="0" rtlCol="0">
            <a:spAutoFit/>
          </a:bodyPr>
          <a:lstStyle/>
          <a:p>
            <a:pPr marL="12700">
              <a:lnSpc>
                <a:spcPct val="100000"/>
              </a:lnSpc>
              <a:spcBef>
                <a:spcPts val="105"/>
              </a:spcBef>
            </a:pPr>
            <a:r>
              <a:rPr sz="3500" b="1" i="1" spc="-5" dirty="0">
                <a:solidFill>
                  <a:srgbClr val="000000"/>
                </a:solidFill>
                <a:latin typeface="Palatino Linotype"/>
                <a:cs typeface="Palatino Linotype"/>
              </a:rPr>
              <a:t>ATTRIBUTES</a:t>
            </a:r>
            <a:endParaRPr sz="3500">
              <a:latin typeface="Palatino Linotype"/>
              <a:cs typeface="Palatino Linotype"/>
            </a:endParaRPr>
          </a:p>
        </p:txBody>
      </p:sp>
      <p:sp>
        <p:nvSpPr>
          <p:cNvPr id="4" name="object 4"/>
          <p:cNvSpPr txBox="1"/>
          <p:nvPr/>
        </p:nvSpPr>
        <p:spPr>
          <a:xfrm>
            <a:off x="4440682" y="2571749"/>
            <a:ext cx="3114040" cy="1755139"/>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FFFFFF"/>
                </a:solidFill>
                <a:latin typeface="Palatino Linotype"/>
                <a:cs typeface="Palatino Linotype"/>
              </a:rPr>
              <a:t>I</a:t>
            </a:r>
            <a:r>
              <a:rPr sz="2800" b="1" spc="-25" dirty="0">
                <a:solidFill>
                  <a:srgbClr val="FFFFFF"/>
                </a:solidFill>
                <a:latin typeface="Palatino Linotype"/>
                <a:cs typeface="Palatino Linotype"/>
              </a:rPr>
              <a:t> </a:t>
            </a:r>
            <a:r>
              <a:rPr sz="2800" b="1" spc="-5" dirty="0">
                <a:solidFill>
                  <a:srgbClr val="FFFFFF"/>
                </a:solidFill>
                <a:latin typeface="Palatino Linotype"/>
                <a:cs typeface="Palatino Linotype"/>
              </a:rPr>
              <a:t>am</a:t>
            </a:r>
            <a:r>
              <a:rPr sz="2800" b="1" spc="-25" dirty="0">
                <a:solidFill>
                  <a:srgbClr val="FFFFFF"/>
                </a:solidFill>
                <a:latin typeface="Palatino Linotype"/>
                <a:cs typeface="Palatino Linotype"/>
              </a:rPr>
              <a:t> </a:t>
            </a:r>
            <a:r>
              <a:rPr sz="2800" b="1" spc="-5" dirty="0">
                <a:solidFill>
                  <a:srgbClr val="FFFFFF"/>
                </a:solidFill>
                <a:latin typeface="Palatino Linotype"/>
                <a:cs typeface="Palatino Linotype"/>
              </a:rPr>
              <a:t>a</a:t>
            </a:r>
            <a:r>
              <a:rPr sz="2800" b="1" spc="-15" dirty="0">
                <a:solidFill>
                  <a:srgbClr val="FFFFFF"/>
                </a:solidFill>
                <a:latin typeface="Palatino Linotype"/>
                <a:cs typeface="Palatino Linotype"/>
              </a:rPr>
              <a:t> </a:t>
            </a:r>
            <a:r>
              <a:rPr sz="2800" b="1" spc="-10" dirty="0">
                <a:solidFill>
                  <a:srgbClr val="FFFFFF"/>
                </a:solidFill>
                <a:latin typeface="Palatino Linotype"/>
                <a:cs typeface="Palatino Linotype"/>
              </a:rPr>
              <a:t>Car.</a:t>
            </a:r>
            <a:endParaRPr sz="2800">
              <a:latin typeface="Palatino Linotype"/>
              <a:cs typeface="Palatino Linotype"/>
            </a:endParaRPr>
          </a:p>
          <a:p>
            <a:pPr marL="12700" marR="5080">
              <a:lnSpc>
                <a:spcPct val="101099"/>
              </a:lnSpc>
              <a:spcBef>
                <a:spcPts val="70"/>
              </a:spcBef>
            </a:pPr>
            <a:r>
              <a:rPr sz="2800" b="1" spc="-5" dirty="0">
                <a:solidFill>
                  <a:srgbClr val="FFFFFF"/>
                </a:solidFill>
                <a:latin typeface="Palatino Linotype"/>
                <a:cs typeface="Palatino Linotype"/>
              </a:rPr>
              <a:t>I</a:t>
            </a:r>
            <a:r>
              <a:rPr sz="2800" b="1" spc="-20" dirty="0">
                <a:solidFill>
                  <a:srgbClr val="FFFFFF"/>
                </a:solidFill>
                <a:latin typeface="Palatino Linotype"/>
                <a:cs typeface="Palatino Linotype"/>
              </a:rPr>
              <a:t> </a:t>
            </a:r>
            <a:r>
              <a:rPr sz="2800" b="1" spc="-10" dirty="0">
                <a:solidFill>
                  <a:srgbClr val="FFFFFF"/>
                </a:solidFill>
                <a:latin typeface="Palatino Linotype"/>
                <a:cs typeface="Palatino Linotype"/>
              </a:rPr>
              <a:t>know</a:t>
            </a:r>
            <a:r>
              <a:rPr sz="2800" b="1" spc="15" dirty="0">
                <a:solidFill>
                  <a:srgbClr val="FFFFFF"/>
                </a:solidFill>
                <a:latin typeface="Palatino Linotype"/>
                <a:cs typeface="Palatino Linotype"/>
              </a:rPr>
              <a:t> </a:t>
            </a:r>
            <a:r>
              <a:rPr sz="2800" b="1" spc="-5" dirty="0">
                <a:solidFill>
                  <a:srgbClr val="FFFFFF"/>
                </a:solidFill>
                <a:latin typeface="Palatino Linotype"/>
                <a:cs typeface="Palatino Linotype"/>
              </a:rPr>
              <a:t>my</a:t>
            </a:r>
            <a:r>
              <a:rPr sz="2800" b="1" spc="-10" dirty="0">
                <a:solidFill>
                  <a:srgbClr val="FFFFFF"/>
                </a:solidFill>
                <a:latin typeface="Palatino Linotype"/>
                <a:cs typeface="Palatino Linotype"/>
              </a:rPr>
              <a:t> </a:t>
            </a:r>
            <a:r>
              <a:rPr sz="2800" b="1" dirty="0">
                <a:solidFill>
                  <a:srgbClr val="FFFFFF"/>
                </a:solidFill>
                <a:latin typeface="Palatino Linotype"/>
                <a:cs typeface="Palatino Linotype"/>
              </a:rPr>
              <a:t>color, </a:t>
            </a:r>
            <a:r>
              <a:rPr sz="2800" b="1" spc="5" dirty="0">
                <a:solidFill>
                  <a:srgbClr val="FFFFFF"/>
                </a:solidFill>
                <a:latin typeface="Palatino Linotype"/>
                <a:cs typeface="Palatino Linotype"/>
              </a:rPr>
              <a:t> </a:t>
            </a:r>
            <a:r>
              <a:rPr sz="2800" b="1" spc="-10" dirty="0">
                <a:solidFill>
                  <a:srgbClr val="FFFFFF"/>
                </a:solidFill>
                <a:latin typeface="Palatino Linotype"/>
                <a:cs typeface="Palatino Linotype"/>
              </a:rPr>
              <a:t>manufacturer, </a:t>
            </a:r>
            <a:r>
              <a:rPr sz="2800" b="1" spc="-5" dirty="0">
                <a:solidFill>
                  <a:srgbClr val="FFFFFF"/>
                </a:solidFill>
                <a:latin typeface="Palatino Linotype"/>
                <a:cs typeface="Palatino Linotype"/>
              </a:rPr>
              <a:t>cost, </a:t>
            </a:r>
            <a:r>
              <a:rPr sz="2800" b="1" spc="-685" dirty="0">
                <a:solidFill>
                  <a:srgbClr val="FFFFFF"/>
                </a:solidFill>
                <a:latin typeface="Palatino Linotype"/>
                <a:cs typeface="Palatino Linotype"/>
              </a:rPr>
              <a:t> </a:t>
            </a:r>
            <a:r>
              <a:rPr sz="2800" b="1" spc="-10" dirty="0">
                <a:solidFill>
                  <a:srgbClr val="FFFFFF"/>
                </a:solidFill>
                <a:latin typeface="Palatino Linotype"/>
                <a:cs typeface="Palatino Linotype"/>
              </a:rPr>
              <a:t>owner </a:t>
            </a:r>
            <a:r>
              <a:rPr sz="2800" b="1" spc="-5" dirty="0">
                <a:solidFill>
                  <a:srgbClr val="FFFFFF"/>
                </a:solidFill>
                <a:latin typeface="Palatino Linotype"/>
                <a:cs typeface="Palatino Linotype"/>
              </a:rPr>
              <a:t>and model.</a:t>
            </a:r>
            <a:endParaRPr sz="2800">
              <a:latin typeface="Palatino Linotype"/>
              <a:cs typeface="Palatino Linotype"/>
            </a:endParaRPr>
          </a:p>
        </p:txBody>
      </p:sp>
      <p:sp>
        <p:nvSpPr>
          <p:cNvPr id="5" name="object 5"/>
          <p:cNvSpPr txBox="1"/>
          <p:nvPr/>
        </p:nvSpPr>
        <p:spPr>
          <a:xfrm>
            <a:off x="834644" y="6339941"/>
            <a:ext cx="2422525" cy="208915"/>
          </a:xfrm>
          <a:prstGeom prst="rect">
            <a:avLst/>
          </a:prstGeom>
        </p:spPr>
        <p:txBody>
          <a:bodyPr vert="horz" wrap="square" lIns="0" tIns="12700" rIns="0" bIns="0" rtlCol="0">
            <a:spAutoFit/>
          </a:bodyPr>
          <a:lstStyle/>
          <a:p>
            <a:pPr marL="12700">
              <a:lnSpc>
                <a:spcPct val="100000"/>
              </a:lnSpc>
              <a:spcBef>
                <a:spcPts val="100"/>
              </a:spcBef>
            </a:pPr>
            <a:r>
              <a:rPr sz="1200" spc="-5" dirty="0">
                <a:latin typeface="Times New Roman"/>
                <a:cs typeface="Times New Roman"/>
              </a:rPr>
              <a:t>Object-Oriented</a:t>
            </a:r>
            <a:r>
              <a:rPr sz="1200" spc="35" dirty="0">
                <a:latin typeface="Times New Roman"/>
                <a:cs typeface="Times New Roman"/>
              </a:rPr>
              <a:t> </a:t>
            </a:r>
            <a:r>
              <a:rPr sz="1200" spc="-5" dirty="0">
                <a:latin typeface="Times New Roman"/>
                <a:cs typeface="Times New Roman"/>
              </a:rPr>
              <a:t>Systems</a:t>
            </a:r>
            <a:r>
              <a:rPr sz="1200" spc="10" dirty="0">
                <a:latin typeface="Times New Roman"/>
                <a:cs typeface="Times New Roman"/>
              </a:rPr>
              <a:t> </a:t>
            </a:r>
            <a:r>
              <a:rPr sz="1200" spc="-5" dirty="0">
                <a:latin typeface="Times New Roman"/>
                <a:cs typeface="Times New Roman"/>
              </a:rPr>
              <a:t>Development</a:t>
            </a:r>
            <a:endParaRPr sz="1200">
              <a:latin typeface="Times New Roman"/>
              <a:cs typeface="Times New Roman"/>
            </a:endParaRPr>
          </a:p>
        </p:txBody>
      </p:sp>
      <p:sp>
        <p:nvSpPr>
          <p:cNvPr id="6" name="object 6"/>
          <p:cNvSpPr txBox="1"/>
          <p:nvPr/>
        </p:nvSpPr>
        <p:spPr>
          <a:xfrm>
            <a:off x="3604386" y="6339941"/>
            <a:ext cx="549275" cy="20891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B</a:t>
            </a:r>
            <a:r>
              <a:rPr sz="1200" spc="-5" dirty="0">
                <a:latin typeface="Times New Roman"/>
                <a:cs typeface="Times New Roman"/>
              </a:rPr>
              <a:t>a</a:t>
            </a:r>
            <a:r>
              <a:rPr sz="1200" dirty="0">
                <a:latin typeface="Times New Roman"/>
                <a:cs typeface="Times New Roman"/>
              </a:rPr>
              <a:t>h</a:t>
            </a:r>
            <a:r>
              <a:rPr sz="1200" spc="-10" dirty="0">
                <a:latin typeface="Times New Roman"/>
                <a:cs typeface="Times New Roman"/>
              </a:rPr>
              <a:t>ra</a:t>
            </a:r>
            <a:r>
              <a:rPr sz="1200" dirty="0">
                <a:latin typeface="Times New Roman"/>
                <a:cs typeface="Times New Roman"/>
              </a:rPr>
              <a:t>mi</a:t>
            </a:r>
            <a:endParaRPr sz="1200">
              <a:latin typeface="Times New Roman"/>
              <a:cs typeface="Times New Roman"/>
            </a:endParaRPr>
          </a:p>
        </p:txBody>
      </p:sp>
      <p:sp>
        <p:nvSpPr>
          <p:cNvPr id="7" name="object 7"/>
          <p:cNvSpPr txBox="1"/>
          <p:nvPr/>
        </p:nvSpPr>
        <p:spPr>
          <a:xfrm>
            <a:off x="4581905" y="6339941"/>
            <a:ext cx="1370965" cy="20891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15" dirty="0">
                <a:latin typeface="Times New Roman"/>
                <a:cs typeface="Times New Roman"/>
              </a:rPr>
              <a:t> </a:t>
            </a:r>
            <a:r>
              <a:rPr sz="1200" spc="-10" dirty="0">
                <a:latin typeface="Times New Roman"/>
                <a:cs typeface="Times New Roman"/>
              </a:rPr>
              <a:t>Irwin/</a:t>
            </a:r>
            <a:r>
              <a:rPr sz="1200" spc="15" dirty="0">
                <a:latin typeface="Times New Roman"/>
                <a:cs typeface="Times New Roman"/>
              </a:rPr>
              <a:t> </a:t>
            </a:r>
            <a:r>
              <a:rPr sz="1200" spc="-5" dirty="0">
                <a:latin typeface="Times New Roman"/>
                <a:cs typeface="Times New Roman"/>
              </a:rPr>
              <a:t>McGraw-Hill</a:t>
            </a:r>
            <a:endParaRPr sz="1200">
              <a:latin typeface="Times New Roman"/>
              <a:cs typeface="Times New Roman"/>
            </a:endParaRPr>
          </a:p>
        </p:txBody>
      </p:sp>
    </p:spTree>
    <p:extLst>
      <p:ext uri="{BB962C8B-B14F-4D97-AF65-F5344CB8AC3E}">
        <p14:creationId xmlns:p14="http://schemas.microsoft.com/office/powerpoint/2010/main" val="4057419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7999"/>
          </a:xfrm>
          <a:prstGeom prst="rect">
            <a:avLst/>
          </a:prstGeom>
        </p:spPr>
      </p:pic>
      <p:sp>
        <p:nvSpPr>
          <p:cNvPr id="3" name="object 3"/>
          <p:cNvSpPr txBox="1"/>
          <p:nvPr/>
        </p:nvSpPr>
        <p:spPr>
          <a:xfrm>
            <a:off x="3093847" y="957199"/>
            <a:ext cx="2299335" cy="559435"/>
          </a:xfrm>
          <a:prstGeom prst="rect">
            <a:avLst/>
          </a:prstGeom>
        </p:spPr>
        <p:txBody>
          <a:bodyPr vert="horz" wrap="square" lIns="0" tIns="13335" rIns="0" bIns="0" rtlCol="0">
            <a:spAutoFit/>
          </a:bodyPr>
          <a:lstStyle/>
          <a:p>
            <a:pPr marL="12700">
              <a:lnSpc>
                <a:spcPct val="100000"/>
              </a:lnSpc>
              <a:spcBef>
                <a:spcPts val="105"/>
              </a:spcBef>
            </a:pPr>
            <a:r>
              <a:rPr sz="3500" b="1" i="1" dirty="0">
                <a:latin typeface="Palatino Linotype"/>
                <a:cs typeface="Palatino Linotype"/>
              </a:rPr>
              <a:t>METH</a:t>
            </a:r>
            <a:r>
              <a:rPr sz="3500" b="1" i="1" spc="-10" dirty="0">
                <a:latin typeface="Palatino Linotype"/>
                <a:cs typeface="Palatino Linotype"/>
              </a:rPr>
              <a:t>O</a:t>
            </a:r>
            <a:r>
              <a:rPr sz="3500" b="1" i="1" dirty="0">
                <a:latin typeface="Palatino Linotype"/>
                <a:cs typeface="Palatino Linotype"/>
              </a:rPr>
              <a:t>DS</a:t>
            </a:r>
            <a:endParaRPr sz="3500">
              <a:latin typeface="Palatino Linotype"/>
              <a:cs typeface="Palatino Linotype"/>
            </a:endParaRPr>
          </a:p>
        </p:txBody>
      </p:sp>
      <p:sp>
        <p:nvSpPr>
          <p:cNvPr id="4" name="object 4"/>
          <p:cNvSpPr txBox="1"/>
          <p:nvPr/>
        </p:nvSpPr>
        <p:spPr>
          <a:xfrm>
            <a:off x="6037326" y="2548204"/>
            <a:ext cx="1983105" cy="890269"/>
          </a:xfrm>
          <a:prstGeom prst="rect">
            <a:avLst/>
          </a:prstGeom>
        </p:spPr>
        <p:txBody>
          <a:bodyPr vert="horz" wrap="square" lIns="0" tIns="635" rIns="0" bIns="0" rtlCol="0">
            <a:spAutoFit/>
          </a:bodyPr>
          <a:lstStyle/>
          <a:p>
            <a:pPr marL="12700" marR="5080">
              <a:lnSpc>
                <a:spcPct val="102699"/>
              </a:lnSpc>
              <a:spcBef>
                <a:spcPts val="5"/>
              </a:spcBef>
            </a:pPr>
            <a:r>
              <a:rPr sz="2800" b="1" spc="-5" dirty="0">
                <a:solidFill>
                  <a:srgbClr val="FFFFFF"/>
                </a:solidFill>
                <a:latin typeface="Palatino Linotype"/>
                <a:cs typeface="Palatino Linotype"/>
              </a:rPr>
              <a:t>I</a:t>
            </a:r>
            <a:r>
              <a:rPr sz="2800" b="1" spc="-40" dirty="0">
                <a:solidFill>
                  <a:srgbClr val="FFFFFF"/>
                </a:solidFill>
                <a:latin typeface="Palatino Linotype"/>
                <a:cs typeface="Palatino Linotype"/>
              </a:rPr>
              <a:t> </a:t>
            </a:r>
            <a:r>
              <a:rPr sz="2800" b="1" spc="-10" dirty="0">
                <a:solidFill>
                  <a:srgbClr val="FFFFFF"/>
                </a:solidFill>
                <a:latin typeface="Palatino Linotype"/>
                <a:cs typeface="Palatino Linotype"/>
              </a:rPr>
              <a:t>know </a:t>
            </a:r>
            <a:r>
              <a:rPr sz="2800" b="1" spc="-5" dirty="0">
                <a:solidFill>
                  <a:srgbClr val="FFFFFF"/>
                </a:solidFill>
                <a:latin typeface="Palatino Linotype"/>
                <a:cs typeface="Palatino Linotype"/>
              </a:rPr>
              <a:t>how </a:t>
            </a:r>
            <a:r>
              <a:rPr sz="2800" b="1" spc="-685" dirty="0">
                <a:solidFill>
                  <a:srgbClr val="FFFFFF"/>
                </a:solidFill>
                <a:latin typeface="Palatino Linotype"/>
                <a:cs typeface="Palatino Linotype"/>
              </a:rPr>
              <a:t> </a:t>
            </a:r>
            <a:r>
              <a:rPr sz="2800" b="1" spc="-5" dirty="0">
                <a:solidFill>
                  <a:srgbClr val="FFFFFF"/>
                </a:solidFill>
                <a:latin typeface="Palatino Linotype"/>
                <a:cs typeface="Palatino Linotype"/>
              </a:rPr>
              <a:t>to</a:t>
            </a:r>
            <a:r>
              <a:rPr sz="2800" b="1" dirty="0">
                <a:solidFill>
                  <a:srgbClr val="FFFFFF"/>
                </a:solidFill>
                <a:latin typeface="Palatino Linotype"/>
                <a:cs typeface="Palatino Linotype"/>
              </a:rPr>
              <a:t> </a:t>
            </a:r>
            <a:r>
              <a:rPr sz="2800" b="1" spc="-5" dirty="0">
                <a:solidFill>
                  <a:srgbClr val="FFFFFF"/>
                </a:solidFill>
                <a:latin typeface="Palatino Linotype"/>
                <a:cs typeface="Palatino Linotype"/>
              </a:rPr>
              <a:t>stop.</a:t>
            </a:r>
            <a:endParaRPr sz="2800">
              <a:latin typeface="Palatino Linotype"/>
              <a:cs typeface="Palatino Linotype"/>
            </a:endParaRPr>
          </a:p>
        </p:txBody>
      </p:sp>
      <p:sp>
        <p:nvSpPr>
          <p:cNvPr id="5" name="object 5"/>
          <p:cNvSpPr txBox="1"/>
          <p:nvPr/>
        </p:nvSpPr>
        <p:spPr>
          <a:xfrm>
            <a:off x="834644" y="6339941"/>
            <a:ext cx="2422525" cy="208915"/>
          </a:xfrm>
          <a:prstGeom prst="rect">
            <a:avLst/>
          </a:prstGeom>
        </p:spPr>
        <p:txBody>
          <a:bodyPr vert="horz" wrap="square" lIns="0" tIns="12700" rIns="0" bIns="0" rtlCol="0">
            <a:spAutoFit/>
          </a:bodyPr>
          <a:lstStyle/>
          <a:p>
            <a:pPr marL="12700">
              <a:lnSpc>
                <a:spcPct val="100000"/>
              </a:lnSpc>
              <a:spcBef>
                <a:spcPts val="100"/>
              </a:spcBef>
            </a:pPr>
            <a:r>
              <a:rPr sz="1200" spc="-5" dirty="0">
                <a:latin typeface="Times New Roman"/>
                <a:cs typeface="Times New Roman"/>
              </a:rPr>
              <a:t>Object-Oriented</a:t>
            </a:r>
            <a:r>
              <a:rPr sz="1200" spc="35" dirty="0">
                <a:latin typeface="Times New Roman"/>
                <a:cs typeface="Times New Roman"/>
              </a:rPr>
              <a:t> </a:t>
            </a:r>
            <a:r>
              <a:rPr sz="1200" spc="-5" dirty="0">
                <a:latin typeface="Times New Roman"/>
                <a:cs typeface="Times New Roman"/>
              </a:rPr>
              <a:t>Systems</a:t>
            </a:r>
            <a:r>
              <a:rPr sz="1200" spc="10" dirty="0">
                <a:latin typeface="Times New Roman"/>
                <a:cs typeface="Times New Roman"/>
              </a:rPr>
              <a:t> </a:t>
            </a:r>
            <a:r>
              <a:rPr sz="1200" spc="-5" dirty="0">
                <a:latin typeface="Times New Roman"/>
                <a:cs typeface="Times New Roman"/>
              </a:rPr>
              <a:t>Development</a:t>
            </a:r>
            <a:endParaRPr sz="1200">
              <a:latin typeface="Times New Roman"/>
              <a:cs typeface="Times New Roman"/>
            </a:endParaRPr>
          </a:p>
        </p:txBody>
      </p:sp>
      <p:sp>
        <p:nvSpPr>
          <p:cNvPr id="6" name="object 6"/>
          <p:cNvSpPr txBox="1"/>
          <p:nvPr/>
        </p:nvSpPr>
        <p:spPr>
          <a:xfrm>
            <a:off x="3604386" y="6339941"/>
            <a:ext cx="549275" cy="20891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B</a:t>
            </a:r>
            <a:r>
              <a:rPr sz="1200" spc="-5" dirty="0">
                <a:latin typeface="Times New Roman"/>
                <a:cs typeface="Times New Roman"/>
              </a:rPr>
              <a:t>a</a:t>
            </a:r>
            <a:r>
              <a:rPr sz="1200" dirty="0">
                <a:latin typeface="Times New Roman"/>
                <a:cs typeface="Times New Roman"/>
              </a:rPr>
              <a:t>h</a:t>
            </a:r>
            <a:r>
              <a:rPr sz="1200" spc="-10" dirty="0">
                <a:latin typeface="Times New Roman"/>
                <a:cs typeface="Times New Roman"/>
              </a:rPr>
              <a:t>ra</a:t>
            </a:r>
            <a:r>
              <a:rPr sz="1200" dirty="0">
                <a:latin typeface="Times New Roman"/>
                <a:cs typeface="Times New Roman"/>
              </a:rPr>
              <a:t>mi</a:t>
            </a:r>
            <a:endParaRPr sz="1200">
              <a:latin typeface="Times New Roman"/>
              <a:cs typeface="Times New Roman"/>
            </a:endParaRPr>
          </a:p>
        </p:txBody>
      </p:sp>
      <p:sp>
        <p:nvSpPr>
          <p:cNvPr id="7" name="object 7"/>
          <p:cNvSpPr txBox="1"/>
          <p:nvPr/>
        </p:nvSpPr>
        <p:spPr>
          <a:xfrm>
            <a:off x="4581905" y="6339941"/>
            <a:ext cx="1370965" cy="20891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15" dirty="0">
                <a:latin typeface="Times New Roman"/>
                <a:cs typeface="Times New Roman"/>
              </a:rPr>
              <a:t> </a:t>
            </a:r>
            <a:r>
              <a:rPr sz="1200" spc="-10" dirty="0">
                <a:latin typeface="Times New Roman"/>
                <a:cs typeface="Times New Roman"/>
              </a:rPr>
              <a:t>Irwin/</a:t>
            </a:r>
            <a:r>
              <a:rPr sz="1200" spc="15" dirty="0">
                <a:latin typeface="Times New Roman"/>
                <a:cs typeface="Times New Roman"/>
              </a:rPr>
              <a:t> </a:t>
            </a:r>
            <a:r>
              <a:rPr sz="1200" spc="-5" dirty="0">
                <a:latin typeface="Times New Roman"/>
                <a:cs typeface="Times New Roman"/>
              </a:rPr>
              <a:t>McGraw-Hill</a:t>
            </a:r>
            <a:endParaRPr sz="1200">
              <a:latin typeface="Times New Roman"/>
              <a:cs typeface="Times New Roman"/>
            </a:endParaRPr>
          </a:p>
        </p:txBody>
      </p:sp>
    </p:spTree>
    <p:extLst>
      <p:ext uri="{BB962C8B-B14F-4D97-AF65-F5344CB8AC3E}">
        <p14:creationId xmlns:p14="http://schemas.microsoft.com/office/powerpoint/2010/main" val="40784244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Concept Of Object-Orientation</a:t>
            </a:r>
          </a:p>
        </p:txBody>
      </p:sp>
      <p:sp>
        <p:nvSpPr>
          <p:cNvPr id="3" name="Content Placeholder 2"/>
          <p:cNvSpPr>
            <a:spLocks noGrp="1"/>
          </p:cNvSpPr>
          <p:nvPr>
            <p:ph idx="1"/>
          </p:nvPr>
        </p:nvSpPr>
        <p:spPr/>
        <p:txBody>
          <a:bodyPr/>
          <a:lstStyle/>
          <a:p>
            <a:pPr marL="0" indent="0" algn="just">
              <a:buNone/>
            </a:pPr>
            <a:r>
              <a:rPr lang="en-US" dirty="0" smtClean="0"/>
              <a:t>The </a:t>
            </a:r>
            <a:r>
              <a:rPr lang="en-US" dirty="0"/>
              <a:t>fundamental idea behind object oriented approach is to combine both data and function into a single unit and these units are called objects.</a:t>
            </a:r>
          </a:p>
          <a:p>
            <a:endParaRPr lang="en-US" dirty="0"/>
          </a:p>
          <a:p>
            <a:pPr marL="0" indent="0" algn="ctr">
              <a:buNone/>
            </a:pPr>
            <a:r>
              <a:rPr lang="en-US" dirty="0"/>
              <a:t> </a:t>
            </a:r>
            <a:r>
              <a:rPr lang="en-US" dirty="0" smtClean="0"/>
              <a:t>  </a:t>
            </a:r>
            <a:r>
              <a:rPr lang="en-US" b="1" dirty="0" smtClean="0"/>
              <a:t>OBJECT</a:t>
            </a:r>
            <a:endParaRPr lang="en-US" b="1" dirty="0"/>
          </a:p>
        </p:txBody>
      </p:sp>
      <p:graphicFrame>
        <p:nvGraphicFramePr>
          <p:cNvPr id="4" name="Table 3"/>
          <p:cNvGraphicFramePr/>
          <p:nvPr>
            <p:extLst>
              <p:ext uri="{D42A27DB-BD31-4B8C-83A1-F6EECF244321}">
                <p14:modId xmlns:p14="http://schemas.microsoft.com/office/powerpoint/2010/main" val="1869710515"/>
              </p:ext>
            </p:extLst>
          </p:nvPr>
        </p:nvGraphicFramePr>
        <p:xfrm>
          <a:off x="3429000" y="3581400"/>
          <a:ext cx="2438400" cy="2286000"/>
        </p:xfrm>
        <a:graphic>
          <a:graphicData uri="http://schemas.openxmlformats.org/drawingml/2006/table">
            <a:tbl>
              <a:tblPr firstRow="1" bandRow="1">
                <a:tableStyleId>{5C22544A-7EE6-4342-B048-85BDC9FD1C3A}</a:tableStyleId>
              </a:tblPr>
              <a:tblGrid>
                <a:gridCol w="2438400"/>
              </a:tblGrid>
              <a:tr h="762000">
                <a:tc>
                  <a:txBody>
                    <a:bodyPr/>
                    <a:lstStyle/>
                    <a:p>
                      <a:pPr algn="ctr">
                        <a:buNone/>
                      </a:pPr>
                      <a:r>
                        <a:rPr lang="en-US" dirty="0"/>
                        <a:t>IDENTITY</a:t>
                      </a:r>
                    </a:p>
                  </a:txBody>
                  <a:tcPr marL="68580" marR="68580"/>
                </a:tc>
              </a:tr>
              <a:tr h="762000">
                <a:tc>
                  <a:txBody>
                    <a:bodyPr/>
                    <a:lstStyle/>
                    <a:p>
                      <a:pPr algn="ctr">
                        <a:buNone/>
                      </a:pPr>
                      <a:r>
                        <a:rPr lang="en-US"/>
                        <a:t>STATE</a:t>
                      </a:r>
                    </a:p>
                  </a:txBody>
                  <a:tcPr marL="68580" marR="68580"/>
                </a:tc>
              </a:tr>
              <a:tr h="762000">
                <a:tc>
                  <a:txBody>
                    <a:bodyPr/>
                    <a:lstStyle/>
                    <a:p>
                      <a:pPr algn="ctr">
                        <a:buNone/>
                      </a:pPr>
                      <a:r>
                        <a:rPr lang="en-US" dirty="0"/>
                        <a:t>BEHAVIOUR</a:t>
                      </a:r>
                    </a:p>
                  </a:txBody>
                  <a:tcPr marL="68580" marR="68580"/>
                </a:tc>
              </a:tr>
            </a:tbl>
          </a:graphicData>
        </a:graphic>
      </p:graphicFrame>
    </p:spTree>
    <p:extLst>
      <p:ext uri="{BB962C8B-B14F-4D97-AF65-F5344CB8AC3E}">
        <p14:creationId xmlns:p14="http://schemas.microsoft.com/office/powerpoint/2010/main" val="37048235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790702"/>
            <a:ext cx="4742815" cy="452120"/>
          </a:xfrm>
          <a:prstGeom prst="rect">
            <a:avLst/>
          </a:prstGeom>
        </p:spPr>
        <p:txBody>
          <a:bodyPr vert="horz" wrap="square" lIns="0" tIns="12065" rIns="0" bIns="0" rtlCol="0">
            <a:spAutoFit/>
          </a:bodyPr>
          <a:lstStyle/>
          <a:p>
            <a:pPr marL="12700">
              <a:lnSpc>
                <a:spcPct val="100000"/>
              </a:lnSpc>
              <a:spcBef>
                <a:spcPts val="95"/>
              </a:spcBef>
            </a:pPr>
            <a:r>
              <a:rPr sz="2800" b="1" spc="-100" dirty="0">
                <a:latin typeface="Times New Roman"/>
                <a:cs typeface="Times New Roman"/>
              </a:rPr>
              <a:t>W</a:t>
            </a:r>
            <a:r>
              <a:rPr sz="2800" b="1" spc="-110" dirty="0">
                <a:latin typeface="Times New Roman"/>
                <a:cs typeface="Times New Roman"/>
              </a:rPr>
              <a:t>H</a:t>
            </a:r>
            <a:r>
              <a:rPr sz="2800" b="1" spc="-5" dirty="0">
                <a:latin typeface="Times New Roman"/>
                <a:cs typeface="Times New Roman"/>
              </a:rPr>
              <a:t>Y</a:t>
            </a:r>
            <a:r>
              <a:rPr sz="2800" b="1" spc="-295" dirty="0">
                <a:latin typeface="Times New Roman"/>
                <a:cs typeface="Times New Roman"/>
              </a:rPr>
              <a:t> </a:t>
            </a:r>
            <a:r>
              <a:rPr sz="2800" b="1" spc="-110" dirty="0">
                <a:latin typeface="Times New Roman"/>
                <a:cs typeface="Times New Roman"/>
              </a:rPr>
              <a:t>OB</a:t>
            </a:r>
            <a:r>
              <a:rPr sz="2800" b="1" spc="-95" dirty="0">
                <a:latin typeface="Times New Roman"/>
                <a:cs typeface="Times New Roman"/>
              </a:rPr>
              <a:t>J</a:t>
            </a:r>
            <a:r>
              <a:rPr sz="2800" b="1" spc="-110" dirty="0">
                <a:latin typeface="Times New Roman"/>
                <a:cs typeface="Times New Roman"/>
              </a:rPr>
              <a:t>E</a:t>
            </a:r>
            <a:r>
              <a:rPr sz="2800" b="1" spc="-105" dirty="0">
                <a:latin typeface="Times New Roman"/>
                <a:cs typeface="Times New Roman"/>
              </a:rPr>
              <a:t>C</a:t>
            </a:r>
            <a:r>
              <a:rPr sz="2800" b="1" spc="-5" dirty="0">
                <a:latin typeface="Times New Roman"/>
                <a:cs typeface="Times New Roman"/>
              </a:rPr>
              <a:t>T</a:t>
            </a:r>
            <a:r>
              <a:rPr sz="2800" b="1" spc="-265" dirty="0">
                <a:latin typeface="Times New Roman"/>
                <a:cs typeface="Times New Roman"/>
              </a:rPr>
              <a:t> </a:t>
            </a:r>
            <a:r>
              <a:rPr sz="2800" b="1" spc="-110" dirty="0">
                <a:latin typeface="Times New Roman"/>
                <a:cs typeface="Times New Roman"/>
              </a:rPr>
              <a:t>O</a:t>
            </a:r>
            <a:r>
              <a:rPr sz="2800" b="1" spc="-105" dirty="0">
                <a:latin typeface="Times New Roman"/>
                <a:cs typeface="Times New Roman"/>
              </a:rPr>
              <a:t>R</a:t>
            </a:r>
            <a:r>
              <a:rPr sz="2800" b="1" spc="-100" dirty="0">
                <a:latin typeface="Times New Roman"/>
                <a:cs typeface="Times New Roman"/>
              </a:rPr>
              <a:t>I</a:t>
            </a:r>
            <a:r>
              <a:rPr sz="2800" b="1" spc="-110" dirty="0">
                <a:latin typeface="Times New Roman"/>
                <a:cs typeface="Times New Roman"/>
              </a:rPr>
              <a:t>E</a:t>
            </a:r>
            <a:r>
              <a:rPr sz="2800" b="1" spc="-105" dirty="0">
                <a:latin typeface="Times New Roman"/>
                <a:cs typeface="Times New Roman"/>
              </a:rPr>
              <a:t>N</a:t>
            </a:r>
            <a:r>
              <a:rPr sz="2800" b="1" spc="-310" dirty="0">
                <a:latin typeface="Times New Roman"/>
                <a:cs typeface="Times New Roman"/>
              </a:rPr>
              <a:t>TA</a:t>
            </a:r>
            <a:r>
              <a:rPr sz="2800" b="1" spc="-110" dirty="0">
                <a:latin typeface="Times New Roman"/>
                <a:cs typeface="Times New Roman"/>
              </a:rPr>
              <a:t>T</a:t>
            </a:r>
            <a:r>
              <a:rPr sz="2800" b="1" spc="-100" dirty="0">
                <a:latin typeface="Times New Roman"/>
                <a:cs typeface="Times New Roman"/>
              </a:rPr>
              <a:t>I</a:t>
            </a:r>
            <a:r>
              <a:rPr sz="2800" b="1" spc="-110" dirty="0">
                <a:latin typeface="Times New Roman"/>
                <a:cs typeface="Times New Roman"/>
              </a:rPr>
              <a:t>O</a:t>
            </a:r>
            <a:r>
              <a:rPr sz="2800" b="1" spc="-5" dirty="0">
                <a:latin typeface="Times New Roman"/>
                <a:cs typeface="Times New Roman"/>
              </a:rPr>
              <a:t>N</a:t>
            </a:r>
            <a:endParaRPr sz="2800">
              <a:latin typeface="Times New Roman"/>
              <a:cs typeface="Times New Roman"/>
            </a:endParaRPr>
          </a:p>
        </p:txBody>
      </p:sp>
      <p:sp>
        <p:nvSpPr>
          <p:cNvPr id="3" name="object 3"/>
          <p:cNvSpPr txBox="1"/>
          <p:nvPr/>
        </p:nvSpPr>
        <p:spPr>
          <a:xfrm>
            <a:off x="535940" y="1624024"/>
            <a:ext cx="8014970" cy="3915410"/>
          </a:xfrm>
          <a:prstGeom prst="rect">
            <a:avLst/>
          </a:prstGeom>
        </p:spPr>
        <p:txBody>
          <a:bodyPr vert="horz" wrap="square" lIns="0" tIns="12065" rIns="0" bIns="0" rtlCol="0">
            <a:spAutoFit/>
          </a:bodyPr>
          <a:lstStyle/>
          <a:p>
            <a:pPr marL="225425" indent="-213360">
              <a:lnSpc>
                <a:spcPct val="100000"/>
              </a:lnSpc>
              <a:spcBef>
                <a:spcPts val="95"/>
              </a:spcBef>
              <a:buClr>
                <a:srgbClr val="4F81BC"/>
              </a:buClr>
              <a:buSzPct val="79545"/>
              <a:buFont typeface="Wingdings"/>
              <a:buChar char=""/>
              <a:tabLst>
                <a:tab pos="226060" algn="l"/>
              </a:tabLst>
            </a:pPr>
            <a:r>
              <a:rPr sz="2200" spc="-5" dirty="0">
                <a:latin typeface="Times New Roman"/>
                <a:cs typeface="Times New Roman"/>
              </a:rPr>
              <a:t>OO Methods </a:t>
            </a:r>
            <a:r>
              <a:rPr sz="2200" dirty="0">
                <a:latin typeface="Times New Roman"/>
                <a:cs typeface="Times New Roman"/>
              </a:rPr>
              <a:t>enables</a:t>
            </a:r>
            <a:r>
              <a:rPr sz="2200" spc="5" dirty="0">
                <a:latin typeface="Times New Roman"/>
                <a:cs typeface="Times New Roman"/>
              </a:rPr>
              <a:t> </a:t>
            </a:r>
            <a:r>
              <a:rPr sz="2200" dirty="0">
                <a:latin typeface="Times New Roman"/>
                <a:cs typeface="Times New Roman"/>
              </a:rPr>
              <a:t>to </a:t>
            </a:r>
            <a:r>
              <a:rPr sz="2200" spc="-5" dirty="0">
                <a:latin typeface="Times New Roman"/>
                <a:cs typeface="Times New Roman"/>
              </a:rPr>
              <a:t>develop</a:t>
            </a:r>
            <a:r>
              <a:rPr sz="2200" spc="-35" dirty="0">
                <a:latin typeface="Times New Roman"/>
                <a:cs typeface="Times New Roman"/>
              </a:rPr>
              <a:t> </a:t>
            </a:r>
            <a:r>
              <a:rPr sz="2200" b="1" spc="-5" dirty="0">
                <a:latin typeface="Times New Roman"/>
                <a:cs typeface="Times New Roman"/>
              </a:rPr>
              <a:t>set</a:t>
            </a:r>
            <a:r>
              <a:rPr sz="2200" b="1" spc="15" dirty="0">
                <a:latin typeface="Times New Roman"/>
                <a:cs typeface="Times New Roman"/>
              </a:rPr>
              <a:t> </a:t>
            </a:r>
            <a:r>
              <a:rPr sz="2200" b="1" spc="-5" dirty="0">
                <a:latin typeface="Times New Roman"/>
                <a:cs typeface="Times New Roman"/>
              </a:rPr>
              <a:t>of</a:t>
            </a:r>
            <a:r>
              <a:rPr sz="2200" b="1" spc="5" dirty="0">
                <a:latin typeface="Times New Roman"/>
                <a:cs typeface="Times New Roman"/>
              </a:rPr>
              <a:t> </a:t>
            </a:r>
            <a:r>
              <a:rPr sz="2200" b="1" spc="-5" dirty="0">
                <a:latin typeface="Times New Roman"/>
                <a:cs typeface="Times New Roman"/>
              </a:rPr>
              <a:t>objects</a:t>
            </a:r>
            <a:r>
              <a:rPr sz="2200" b="1" dirty="0">
                <a:latin typeface="Times New Roman"/>
                <a:cs typeface="Times New Roman"/>
              </a:rPr>
              <a:t> </a:t>
            </a:r>
            <a:r>
              <a:rPr sz="2200" b="1" spc="-5" dirty="0">
                <a:latin typeface="Times New Roman"/>
                <a:cs typeface="Times New Roman"/>
              </a:rPr>
              <a:t>that</a:t>
            </a:r>
            <a:r>
              <a:rPr sz="2200" b="1" spc="20" dirty="0">
                <a:latin typeface="Times New Roman"/>
                <a:cs typeface="Times New Roman"/>
              </a:rPr>
              <a:t> </a:t>
            </a:r>
            <a:r>
              <a:rPr sz="2200" b="1" spc="-5" dirty="0">
                <a:latin typeface="Times New Roman"/>
                <a:cs typeface="Times New Roman"/>
              </a:rPr>
              <a:t>work</a:t>
            </a:r>
            <a:r>
              <a:rPr sz="2200" b="1" spc="10" dirty="0">
                <a:latin typeface="Times New Roman"/>
                <a:cs typeface="Times New Roman"/>
              </a:rPr>
              <a:t> </a:t>
            </a:r>
            <a:r>
              <a:rPr sz="2200" dirty="0">
                <a:latin typeface="Times New Roman"/>
                <a:cs typeface="Times New Roman"/>
              </a:rPr>
              <a:t>together</a:t>
            </a:r>
            <a:r>
              <a:rPr sz="2200" spc="5" dirty="0">
                <a:latin typeface="Times New Roman"/>
                <a:cs typeface="Times New Roman"/>
              </a:rPr>
              <a:t> </a:t>
            </a:r>
            <a:r>
              <a:rPr sz="2200" spc="-5" dirty="0">
                <a:latin typeface="Wingdings"/>
                <a:cs typeface="Wingdings"/>
              </a:rPr>
              <a:t></a:t>
            </a:r>
            <a:endParaRPr sz="2200">
              <a:latin typeface="Wingdings"/>
              <a:cs typeface="Wingdings"/>
            </a:endParaRPr>
          </a:p>
          <a:p>
            <a:pPr marL="194945">
              <a:lnSpc>
                <a:spcPct val="100000"/>
              </a:lnSpc>
              <a:spcBef>
                <a:spcPts val="5"/>
              </a:spcBef>
            </a:pPr>
            <a:r>
              <a:rPr sz="2200" spc="-5" dirty="0">
                <a:latin typeface="Times New Roman"/>
                <a:cs typeface="Times New Roman"/>
              </a:rPr>
              <a:t>software</a:t>
            </a:r>
            <a:r>
              <a:rPr sz="2200" spc="5" dirty="0">
                <a:latin typeface="Times New Roman"/>
                <a:cs typeface="Times New Roman"/>
              </a:rPr>
              <a:t> </a:t>
            </a:r>
            <a:r>
              <a:rPr sz="2200" spc="-5" dirty="0">
                <a:latin typeface="Wingdings"/>
                <a:cs typeface="Wingdings"/>
              </a:rPr>
              <a:t></a:t>
            </a:r>
            <a:r>
              <a:rPr sz="2200" dirty="0">
                <a:latin typeface="Times New Roman"/>
                <a:cs typeface="Times New Roman"/>
              </a:rPr>
              <a:t> </a:t>
            </a:r>
            <a:r>
              <a:rPr sz="2200" spc="-5" dirty="0">
                <a:latin typeface="Times New Roman"/>
                <a:cs typeface="Times New Roman"/>
              </a:rPr>
              <a:t>similar</a:t>
            </a:r>
            <a:r>
              <a:rPr sz="2200" spc="30" dirty="0">
                <a:latin typeface="Times New Roman"/>
                <a:cs typeface="Times New Roman"/>
              </a:rPr>
              <a:t> </a:t>
            </a:r>
            <a:r>
              <a:rPr sz="2200" spc="-5" dirty="0">
                <a:latin typeface="Times New Roman"/>
                <a:cs typeface="Times New Roman"/>
              </a:rPr>
              <a:t>to</a:t>
            </a:r>
            <a:r>
              <a:rPr sz="2200" spc="5" dirty="0">
                <a:latin typeface="Times New Roman"/>
                <a:cs typeface="Times New Roman"/>
              </a:rPr>
              <a:t> </a:t>
            </a:r>
            <a:r>
              <a:rPr sz="2200" spc="-5" dirty="0">
                <a:latin typeface="Times New Roman"/>
                <a:cs typeface="Times New Roman"/>
              </a:rPr>
              <a:t>traditional</a:t>
            </a:r>
            <a:r>
              <a:rPr sz="2200" spc="5" dirty="0">
                <a:latin typeface="Times New Roman"/>
                <a:cs typeface="Times New Roman"/>
              </a:rPr>
              <a:t> </a:t>
            </a:r>
            <a:r>
              <a:rPr sz="2200" spc="-5" dirty="0">
                <a:latin typeface="Times New Roman"/>
                <a:cs typeface="Times New Roman"/>
              </a:rPr>
              <a:t>techniques.</a:t>
            </a:r>
            <a:endParaRPr sz="2200">
              <a:latin typeface="Times New Roman"/>
              <a:cs typeface="Times New Roman"/>
            </a:endParaRPr>
          </a:p>
          <a:p>
            <a:pPr>
              <a:lnSpc>
                <a:spcPct val="100000"/>
              </a:lnSpc>
              <a:spcBef>
                <a:spcPts val="15"/>
              </a:spcBef>
            </a:pPr>
            <a:endParaRPr sz="3200">
              <a:latin typeface="Times New Roman"/>
              <a:cs typeface="Times New Roman"/>
            </a:endParaRPr>
          </a:p>
          <a:p>
            <a:pPr marL="224790" indent="-212725">
              <a:lnSpc>
                <a:spcPct val="100000"/>
              </a:lnSpc>
              <a:buClr>
                <a:srgbClr val="4F81BC"/>
              </a:buClr>
              <a:buSzPct val="79545"/>
              <a:buFont typeface="Wingdings"/>
              <a:buChar char=""/>
              <a:tabLst>
                <a:tab pos="225425" algn="l"/>
              </a:tabLst>
            </a:pPr>
            <a:r>
              <a:rPr sz="2200" spc="-5" dirty="0">
                <a:latin typeface="Times New Roman"/>
                <a:cs typeface="Times New Roman"/>
              </a:rPr>
              <a:t>It</a:t>
            </a:r>
            <a:r>
              <a:rPr sz="2200" spc="-25" dirty="0">
                <a:latin typeface="Times New Roman"/>
                <a:cs typeface="Times New Roman"/>
              </a:rPr>
              <a:t> </a:t>
            </a:r>
            <a:r>
              <a:rPr sz="2200" dirty="0">
                <a:latin typeface="Times New Roman"/>
                <a:cs typeface="Times New Roman"/>
              </a:rPr>
              <a:t>adapts</a:t>
            </a:r>
            <a:r>
              <a:rPr sz="2200" spc="-20" dirty="0">
                <a:latin typeface="Times New Roman"/>
                <a:cs typeface="Times New Roman"/>
              </a:rPr>
              <a:t> </a:t>
            </a:r>
            <a:r>
              <a:rPr sz="2200" spc="-5" dirty="0">
                <a:latin typeface="Times New Roman"/>
                <a:cs typeface="Times New Roman"/>
              </a:rPr>
              <a:t>to</a:t>
            </a:r>
            <a:endParaRPr sz="2200">
              <a:latin typeface="Times New Roman"/>
              <a:cs typeface="Times New Roman"/>
            </a:endParaRPr>
          </a:p>
          <a:p>
            <a:pPr>
              <a:lnSpc>
                <a:spcPct val="100000"/>
              </a:lnSpc>
              <a:spcBef>
                <a:spcPts val="20"/>
              </a:spcBef>
              <a:buClr>
                <a:srgbClr val="4F81BC"/>
              </a:buClr>
              <a:buFont typeface="Wingdings"/>
              <a:buChar char=""/>
            </a:pPr>
            <a:endParaRPr sz="3200">
              <a:latin typeface="Times New Roman"/>
              <a:cs typeface="Times New Roman"/>
            </a:endParaRPr>
          </a:p>
          <a:p>
            <a:pPr marL="469900" lvl="1" indent="-183515">
              <a:lnSpc>
                <a:spcPct val="100000"/>
              </a:lnSpc>
              <a:buClr>
                <a:srgbClr val="4F81BC"/>
              </a:buClr>
              <a:buSzPct val="84090"/>
              <a:buFont typeface="Arial MT"/>
              <a:buChar char="•"/>
              <a:tabLst>
                <a:tab pos="470534" algn="l"/>
              </a:tabLst>
            </a:pPr>
            <a:r>
              <a:rPr sz="2200" b="1" spc="-5" dirty="0">
                <a:latin typeface="Times New Roman"/>
                <a:cs typeface="Times New Roman"/>
              </a:rPr>
              <a:t>Changing</a:t>
            </a:r>
            <a:r>
              <a:rPr sz="2200" b="1" spc="-35" dirty="0">
                <a:latin typeface="Times New Roman"/>
                <a:cs typeface="Times New Roman"/>
              </a:rPr>
              <a:t> </a:t>
            </a:r>
            <a:r>
              <a:rPr sz="2200" b="1" spc="-10" dirty="0">
                <a:latin typeface="Times New Roman"/>
                <a:cs typeface="Times New Roman"/>
              </a:rPr>
              <a:t>requirements</a:t>
            </a:r>
            <a:endParaRPr sz="2200">
              <a:latin typeface="Times New Roman"/>
              <a:cs typeface="Times New Roman"/>
            </a:endParaRPr>
          </a:p>
          <a:p>
            <a:pPr marL="469900" lvl="1" indent="-183515">
              <a:lnSpc>
                <a:spcPct val="100000"/>
              </a:lnSpc>
              <a:spcBef>
                <a:spcPts val="530"/>
              </a:spcBef>
              <a:buClr>
                <a:srgbClr val="4F81BC"/>
              </a:buClr>
              <a:buSzPct val="84090"/>
              <a:buFont typeface="Arial MT"/>
              <a:buChar char="•"/>
              <a:tabLst>
                <a:tab pos="470534" algn="l"/>
              </a:tabLst>
            </a:pPr>
            <a:r>
              <a:rPr sz="2200" b="1" spc="-5" dirty="0">
                <a:latin typeface="Times New Roman"/>
                <a:cs typeface="Times New Roman"/>
              </a:rPr>
              <a:t>Easier</a:t>
            </a:r>
            <a:r>
              <a:rPr sz="2200" b="1" spc="-65" dirty="0">
                <a:latin typeface="Times New Roman"/>
                <a:cs typeface="Times New Roman"/>
              </a:rPr>
              <a:t> </a:t>
            </a:r>
            <a:r>
              <a:rPr sz="2200" b="1" spc="-5" dirty="0">
                <a:latin typeface="Times New Roman"/>
                <a:cs typeface="Times New Roman"/>
              </a:rPr>
              <a:t>to</a:t>
            </a:r>
            <a:r>
              <a:rPr sz="2200" b="1" spc="-15" dirty="0">
                <a:latin typeface="Times New Roman"/>
                <a:cs typeface="Times New Roman"/>
              </a:rPr>
              <a:t> </a:t>
            </a:r>
            <a:r>
              <a:rPr sz="2200" b="1" spc="-5" dirty="0">
                <a:latin typeface="Times New Roman"/>
                <a:cs typeface="Times New Roman"/>
              </a:rPr>
              <a:t>maintain</a:t>
            </a:r>
            <a:endParaRPr sz="2200">
              <a:latin typeface="Times New Roman"/>
              <a:cs typeface="Times New Roman"/>
            </a:endParaRPr>
          </a:p>
          <a:p>
            <a:pPr marL="469900" lvl="1" indent="-183515">
              <a:lnSpc>
                <a:spcPct val="100000"/>
              </a:lnSpc>
              <a:spcBef>
                <a:spcPts val="525"/>
              </a:spcBef>
              <a:buClr>
                <a:srgbClr val="4F81BC"/>
              </a:buClr>
              <a:buSzPct val="84090"/>
              <a:buFont typeface="Arial MT"/>
              <a:buChar char="•"/>
              <a:tabLst>
                <a:tab pos="470534" algn="l"/>
              </a:tabLst>
            </a:pPr>
            <a:r>
              <a:rPr sz="2200" b="1" spc="-15" dirty="0">
                <a:latin typeface="Times New Roman"/>
                <a:cs typeface="Times New Roman"/>
              </a:rPr>
              <a:t>More</a:t>
            </a:r>
            <a:r>
              <a:rPr sz="2200" b="1" spc="-40" dirty="0">
                <a:latin typeface="Times New Roman"/>
                <a:cs typeface="Times New Roman"/>
              </a:rPr>
              <a:t> </a:t>
            </a:r>
            <a:r>
              <a:rPr sz="2200" b="1" spc="-10" dirty="0">
                <a:latin typeface="Times New Roman"/>
                <a:cs typeface="Times New Roman"/>
              </a:rPr>
              <a:t>robust</a:t>
            </a:r>
            <a:endParaRPr sz="2200">
              <a:latin typeface="Times New Roman"/>
              <a:cs typeface="Times New Roman"/>
            </a:endParaRPr>
          </a:p>
          <a:p>
            <a:pPr marL="469900" lvl="1" indent="-183515">
              <a:lnSpc>
                <a:spcPct val="100000"/>
              </a:lnSpc>
              <a:spcBef>
                <a:spcPts val="530"/>
              </a:spcBef>
              <a:buClr>
                <a:srgbClr val="4F81BC"/>
              </a:buClr>
              <a:buSzPct val="84090"/>
              <a:buFont typeface="Arial MT"/>
              <a:buChar char="•"/>
              <a:tabLst>
                <a:tab pos="470534" algn="l"/>
              </a:tabLst>
            </a:pPr>
            <a:r>
              <a:rPr sz="2200" b="1" spc="-10" dirty="0">
                <a:latin typeface="Times New Roman"/>
                <a:cs typeface="Times New Roman"/>
              </a:rPr>
              <a:t>Promote</a:t>
            </a:r>
            <a:r>
              <a:rPr sz="2200" b="1" spc="-5" dirty="0">
                <a:latin typeface="Times New Roman"/>
                <a:cs typeface="Times New Roman"/>
              </a:rPr>
              <a:t> </a:t>
            </a:r>
            <a:r>
              <a:rPr sz="2200" b="1" spc="-10" dirty="0">
                <a:latin typeface="Times New Roman"/>
                <a:cs typeface="Times New Roman"/>
              </a:rPr>
              <a:t>greater</a:t>
            </a:r>
            <a:r>
              <a:rPr sz="2200" b="1" spc="-40" dirty="0">
                <a:latin typeface="Times New Roman"/>
                <a:cs typeface="Times New Roman"/>
              </a:rPr>
              <a:t> </a:t>
            </a:r>
            <a:r>
              <a:rPr sz="2200" b="1" spc="-5" dirty="0">
                <a:latin typeface="Times New Roman"/>
                <a:cs typeface="Times New Roman"/>
              </a:rPr>
              <a:t>design</a:t>
            </a:r>
            <a:endParaRPr sz="2200">
              <a:latin typeface="Times New Roman"/>
              <a:cs typeface="Times New Roman"/>
            </a:endParaRPr>
          </a:p>
          <a:p>
            <a:pPr marL="469900" lvl="1" indent="-183515">
              <a:lnSpc>
                <a:spcPct val="100000"/>
              </a:lnSpc>
              <a:spcBef>
                <a:spcPts val="530"/>
              </a:spcBef>
              <a:buClr>
                <a:srgbClr val="4F81BC"/>
              </a:buClr>
              <a:buSzPct val="84090"/>
              <a:buFont typeface="Arial MT"/>
              <a:buChar char="•"/>
              <a:tabLst>
                <a:tab pos="470534" algn="l"/>
              </a:tabLst>
            </a:pPr>
            <a:r>
              <a:rPr sz="2200" b="1" spc="-5" dirty="0">
                <a:latin typeface="Times New Roman"/>
                <a:cs typeface="Times New Roman"/>
              </a:rPr>
              <a:t>Code</a:t>
            </a:r>
            <a:r>
              <a:rPr sz="2200" b="1" spc="-45" dirty="0">
                <a:latin typeface="Times New Roman"/>
                <a:cs typeface="Times New Roman"/>
              </a:rPr>
              <a:t> </a:t>
            </a:r>
            <a:r>
              <a:rPr sz="2200" b="1" spc="-10" dirty="0">
                <a:latin typeface="Times New Roman"/>
                <a:cs typeface="Times New Roman"/>
              </a:rPr>
              <a:t>reuse</a:t>
            </a:r>
            <a:endParaRPr sz="2200">
              <a:latin typeface="Times New Roman"/>
              <a:cs typeface="Times New Roman"/>
            </a:endParaRPr>
          </a:p>
        </p:txBody>
      </p:sp>
    </p:spTree>
    <p:extLst>
      <p:ext uri="{BB962C8B-B14F-4D97-AF65-F5344CB8AC3E}">
        <p14:creationId xmlns:p14="http://schemas.microsoft.com/office/powerpoint/2010/main" val="35898473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670052"/>
            <a:ext cx="6090920" cy="452120"/>
          </a:xfrm>
          <a:prstGeom prst="rect">
            <a:avLst/>
          </a:prstGeom>
        </p:spPr>
        <p:txBody>
          <a:bodyPr vert="horz" wrap="square" lIns="0" tIns="12065" rIns="0" bIns="0" rtlCol="0">
            <a:spAutoFit/>
          </a:bodyPr>
          <a:lstStyle/>
          <a:p>
            <a:pPr marL="12700">
              <a:lnSpc>
                <a:spcPct val="100000"/>
              </a:lnSpc>
              <a:spcBef>
                <a:spcPts val="95"/>
              </a:spcBef>
            </a:pPr>
            <a:r>
              <a:rPr sz="2800" b="1" spc="-110" dirty="0">
                <a:latin typeface="Times New Roman"/>
                <a:cs typeface="Times New Roman"/>
              </a:rPr>
              <a:t>BE</a:t>
            </a:r>
            <a:r>
              <a:rPr sz="2800" b="1" spc="-105" dirty="0">
                <a:latin typeface="Times New Roman"/>
                <a:cs typeface="Times New Roman"/>
              </a:rPr>
              <a:t>N</a:t>
            </a:r>
            <a:r>
              <a:rPr sz="2800" b="1" spc="-110" dirty="0">
                <a:latin typeface="Times New Roman"/>
                <a:cs typeface="Times New Roman"/>
              </a:rPr>
              <a:t>EF</a:t>
            </a:r>
            <a:r>
              <a:rPr sz="2800" b="1" spc="-100" dirty="0">
                <a:latin typeface="Times New Roman"/>
                <a:cs typeface="Times New Roman"/>
              </a:rPr>
              <a:t>I</a:t>
            </a:r>
            <a:r>
              <a:rPr sz="2800" b="1" spc="-110" dirty="0">
                <a:latin typeface="Times New Roman"/>
                <a:cs typeface="Times New Roman"/>
              </a:rPr>
              <a:t>T</a:t>
            </a:r>
            <a:r>
              <a:rPr sz="2800" b="1" spc="-5" dirty="0">
                <a:latin typeface="Times New Roman"/>
                <a:cs typeface="Times New Roman"/>
              </a:rPr>
              <a:t>S</a:t>
            </a:r>
            <a:r>
              <a:rPr sz="2800" b="1" spc="-204" dirty="0">
                <a:latin typeface="Times New Roman"/>
                <a:cs typeface="Times New Roman"/>
              </a:rPr>
              <a:t> </a:t>
            </a:r>
            <a:r>
              <a:rPr sz="2800" b="1" spc="-110" dirty="0">
                <a:latin typeface="Times New Roman"/>
                <a:cs typeface="Times New Roman"/>
              </a:rPr>
              <a:t>O</a:t>
            </a:r>
            <a:r>
              <a:rPr sz="2800" b="1" spc="-5" dirty="0">
                <a:latin typeface="Times New Roman"/>
                <a:cs typeface="Times New Roman"/>
              </a:rPr>
              <a:t>F</a:t>
            </a:r>
            <a:r>
              <a:rPr sz="2800" b="1" spc="-300" dirty="0">
                <a:latin typeface="Times New Roman"/>
                <a:cs typeface="Times New Roman"/>
              </a:rPr>
              <a:t> </a:t>
            </a:r>
            <a:r>
              <a:rPr sz="2800" b="1" spc="-110" dirty="0">
                <a:latin typeface="Times New Roman"/>
                <a:cs typeface="Times New Roman"/>
              </a:rPr>
              <a:t>OB</a:t>
            </a:r>
            <a:r>
              <a:rPr sz="2800" b="1" spc="-95" dirty="0">
                <a:latin typeface="Times New Roman"/>
                <a:cs typeface="Times New Roman"/>
              </a:rPr>
              <a:t>J</a:t>
            </a:r>
            <a:r>
              <a:rPr sz="2800" b="1" spc="-110" dirty="0">
                <a:latin typeface="Times New Roman"/>
                <a:cs typeface="Times New Roman"/>
              </a:rPr>
              <a:t>E</a:t>
            </a:r>
            <a:r>
              <a:rPr sz="2800" b="1" spc="-105" dirty="0">
                <a:latin typeface="Times New Roman"/>
                <a:cs typeface="Times New Roman"/>
              </a:rPr>
              <a:t>C</a:t>
            </a:r>
            <a:r>
              <a:rPr sz="2800" b="1" spc="-5" dirty="0">
                <a:latin typeface="Times New Roman"/>
                <a:cs typeface="Times New Roman"/>
              </a:rPr>
              <a:t>T</a:t>
            </a:r>
            <a:r>
              <a:rPr sz="2800" b="1" spc="-265" dirty="0">
                <a:latin typeface="Times New Roman"/>
                <a:cs typeface="Times New Roman"/>
              </a:rPr>
              <a:t> </a:t>
            </a:r>
            <a:r>
              <a:rPr sz="2800" b="1" spc="-110" dirty="0">
                <a:latin typeface="Times New Roman"/>
                <a:cs typeface="Times New Roman"/>
              </a:rPr>
              <a:t>O</a:t>
            </a:r>
            <a:r>
              <a:rPr sz="2800" b="1" spc="-105" dirty="0">
                <a:latin typeface="Times New Roman"/>
                <a:cs typeface="Times New Roman"/>
              </a:rPr>
              <a:t>R</a:t>
            </a:r>
            <a:r>
              <a:rPr sz="2800" b="1" spc="-100" dirty="0">
                <a:latin typeface="Times New Roman"/>
                <a:cs typeface="Times New Roman"/>
              </a:rPr>
              <a:t>I</a:t>
            </a:r>
            <a:r>
              <a:rPr sz="2800" b="1" spc="-110" dirty="0">
                <a:latin typeface="Times New Roman"/>
                <a:cs typeface="Times New Roman"/>
              </a:rPr>
              <a:t>E</a:t>
            </a:r>
            <a:r>
              <a:rPr sz="2800" b="1" spc="-105" dirty="0">
                <a:latin typeface="Times New Roman"/>
                <a:cs typeface="Times New Roman"/>
              </a:rPr>
              <a:t>N</a:t>
            </a:r>
            <a:r>
              <a:rPr sz="2800" b="1" spc="-310" dirty="0">
                <a:latin typeface="Times New Roman"/>
                <a:cs typeface="Times New Roman"/>
              </a:rPr>
              <a:t>TA</a:t>
            </a:r>
            <a:r>
              <a:rPr sz="2800" b="1" spc="-110" dirty="0">
                <a:latin typeface="Times New Roman"/>
                <a:cs typeface="Times New Roman"/>
              </a:rPr>
              <a:t>T</a:t>
            </a:r>
            <a:r>
              <a:rPr sz="2800" b="1" spc="-100" dirty="0">
                <a:latin typeface="Times New Roman"/>
                <a:cs typeface="Times New Roman"/>
              </a:rPr>
              <a:t>I</a:t>
            </a:r>
            <a:r>
              <a:rPr sz="2800" b="1" spc="-110" dirty="0">
                <a:latin typeface="Times New Roman"/>
                <a:cs typeface="Times New Roman"/>
              </a:rPr>
              <a:t>O</a:t>
            </a:r>
            <a:r>
              <a:rPr sz="2800" b="1" spc="-5" dirty="0">
                <a:latin typeface="Times New Roman"/>
                <a:cs typeface="Times New Roman"/>
              </a:rPr>
              <a:t>N</a:t>
            </a:r>
            <a:endParaRPr sz="2800">
              <a:latin typeface="Times New Roman"/>
              <a:cs typeface="Times New Roman"/>
            </a:endParaRPr>
          </a:p>
        </p:txBody>
      </p:sp>
      <p:sp>
        <p:nvSpPr>
          <p:cNvPr id="3" name="object 3"/>
          <p:cNvSpPr txBox="1"/>
          <p:nvPr/>
        </p:nvSpPr>
        <p:spPr>
          <a:xfrm>
            <a:off x="535940" y="1656029"/>
            <a:ext cx="8052434" cy="3647440"/>
          </a:xfrm>
          <a:prstGeom prst="rect">
            <a:avLst/>
          </a:prstGeom>
        </p:spPr>
        <p:txBody>
          <a:bodyPr vert="horz" wrap="square" lIns="0" tIns="12065" rIns="0" bIns="0" rtlCol="0">
            <a:spAutoFit/>
          </a:bodyPr>
          <a:lstStyle/>
          <a:p>
            <a:pPr marL="225425" indent="-213360">
              <a:lnSpc>
                <a:spcPct val="100000"/>
              </a:lnSpc>
              <a:spcBef>
                <a:spcPts val="95"/>
              </a:spcBef>
              <a:buClr>
                <a:srgbClr val="4F81BC"/>
              </a:buClr>
              <a:buSzPct val="79545"/>
              <a:buFont typeface="Wingdings"/>
              <a:buChar char=""/>
              <a:tabLst>
                <a:tab pos="226060" algn="l"/>
              </a:tabLst>
            </a:pPr>
            <a:r>
              <a:rPr sz="2200" b="1" dirty="0">
                <a:latin typeface="Times New Roman"/>
                <a:cs typeface="Times New Roman"/>
              </a:rPr>
              <a:t>Faster</a:t>
            </a:r>
            <a:r>
              <a:rPr sz="2200" b="1" spc="-60" dirty="0">
                <a:latin typeface="Times New Roman"/>
                <a:cs typeface="Times New Roman"/>
              </a:rPr>
              <a:t> </a:t>
            </a:r>
            <a:r>
              <a:rPr sz="2200" b="1" spc="-5" dirty="0">
                <a:latin typeface="Times New Roman"/>
                <a:cs typeface="Times New Roman"/>
              </a:rPr>
              <a:t>development,</a:t>
            </a:r>
            <a:endParaRPr sz="2200">
              <a:latin typeface="Times New Roman"/>
              <a:cs typeface="Times New Roman"/>
            </a:endParaRPr>
          </a:p>
          <a:p>
            <a:pPr marL="224790" indent="-212725">
              <a:lnSpc>
                <a:spcPct val="100000"/>
              </a:lnSpc>
              <a:spcBef>
                <a:spcPts val="1855"/>
              </a:spcBef>
              <a:buClr>
                <a:srgbClr val="4F81BC"/>
              </a:buClr>
              <a:buSzPct val="79545"/>
              <a:buFont typeface="Wingdings"/>
              <a:buChar char=""/>
              <a:tabLst>
                <a:tab pos="225425" algn="l"/>
              </a:tabLst>
            </a:pPr>
            <a:r>
              <a:rPr sz="2200" b="1" spc="-10" dirty="0">
                <a:latin typeface="Times New Roman"/>
                <a:cs typeface="Times New Roman"/>
              </a:rPr>
              <a:t>Reusability,</a:t>
            </a:r>
            <a:endParaRPr sz="2200">
              <a:latin typeface="Times New Roman"/>
              <a:cs typeface="Times New Roman"/>
            </a:endParaRPr>
          </a:p>
          <a:p>
            <a:pPr marL="224790" indent="-212725">
              <a:lnSpc>
                <a:spcPct val="100000"/>
              </a:lnSpc>
              <a:spcBef>
                <a:spcPts val="1845"/>
              </a:spcBef>
              <a:buClr>
                <a:srgbClr val="4F81BC"/>
              </a:buClr>
              <a:buSzPct val="79545"/>
              <a:buFont typeface="Wingdings"/>
              <a:buChar char=""/>
              <a:tabLst>
                <a:tab pos="225425" algn="l"/>
              </a:tabLst>
            </a:pPr>
            <a:r>
              <a:rPr sz="2200" b="1" spc="-10" dirty="0">
                <a:latin typeface="Times New Roman"/>
                <a:cs typeface="Times New Roman"/>
              </a:rPr>
              <a:t>Increased</a:t>
            </a:r>
            <a:r>
              <a:rPr sz="2200" b="1" spc="-20" dirty="0">
                <a:latin typeface="Times New Roman"/>
                <a:cs typeface="Times New Roman"/>
              </a:rPr>
              <a:t> </a:t>
            </a:r>
            <a:r>
              <a:rPr sz="2200" b="1" dirty="0">
                <a:latin typeface="Times New Roman"/>
                <a:cs typeface="Times New Roman"/>
              </a:rPr>
              <a:t>quality</a:t>
            </a:r>
            <a:endParaRPr sz="2200">
              <a:latin typeface="Times New Roman"/>
              <a:cs typeface="Times New Roman"/>
            </a:endParaRPr>
          </a:p>
          <a:p>
            <a:pPr marL="194945" marR="1001394" indent="-182880">
              <a:lnSpc>
                <a:spcPct val="150000"/>
              </a:lnSpc>
              <a:spcBef>
                <a:spcPts val="530"/>
              </a:spcBef>
              <a:buClr>
                <a:srgbClr val="4F81BC"/>
              </a:buClr>
              <a:buSzPct val="79545"/>
              <a:buFont typeface="Wingdings"/>
              <a:buChar char=""/>
              <a:tabLst>
                <a:tab pos="225425" algn="l"/>
              </a:tabLst>
            </a:pPr>
            <a:r>
              <a:rPr sz="2200" spc="-5" dirty="0">
                <a:latin typeface="Times New Roman"/>
                <a:cs typeface="Times New Roman"/>
              </a:rPr>
              <a:t>modeling</a:t>
            </a:r>
            <a:r>
              <a:rPr sz="2200" spc="25" dirty="0">
                <a:latin typeface="Times New Roman"/>
                <a:cs typeface="Times New Roman"/>
              </a:rPr>
              <a:t> </a:t>
            </a:r>
            <a:r>
              <a:rPr sz="2200" dirty="0">
                <a:latin typeface="Times New Roman"/>
                <a:cs typeface="Times New Roman"/>
              </a:rPr>
              <a:t>the</a:t>
            </a:r>
            <a:r>
              <a:rPr sz="2200" spc="-20" dirty="0">
                <a:latin typeface="Times New Roman"/>
                <a:cs typeface="Times New Roman"/>
              </a:rPr>
              <a:t> </a:t>
            </a:r>
            <a:r>
              <a:rPr sz="2200" b="1" spc="-15" dirty="0">
                <a:latin typeface="Times New Roman"/>
                <a:cs typeface="Times New Roman"/>
              </a:rPr>
              <a:t>real</a:t>
            </a:r>
            <a:r>
              <a:rPr sz="2200" b="1" spc="10" dirty="0">
                <a:latin typeface="Times New Roman"/>
                <a:cs typeface="Times New Roman"/>
              </a:rPr>
              <a:t> </a:t>
            </a:r>
            <a:r>
              <a:rPr sz="2200" b="1" spc="-5" dirty="0">
                <a:latin typeface="Times New Roman"/>
                <a:cs typeface="Times New Roman"/>
              </a:rPr>
              <a:t>world</a:t>
            </a:r>
            <a:r>
              <a:rPr sz="2200" b="1" spc="10" dirty="0">
                <a:latin typeface="Times New Roman"/>
                <a:cs typeface="Times New Roman"/>
              </a:rPr>
              <a:t> </a:t>
            </a:r>
            <a:r>
              <a:rPr sz="2200" b="1" spc="-5" dirty="0">
                <a:latin typeface="Times New Roman"/>
                <a:cs typeface="Times New Roman"/>
              </a:rPr>
              <a:t>and</a:t>
            </a:r>
            <a:r>
              <a:rPr sz="2200" b="1" dirty="0">
                <a:latin typeface="Times New Roman"/>
                <a:cs typeface="Times New Roman"/>
              </a:rPr>
              <a:t> </a:t>
            </a:r>
            <a:r>
              <a:rPr sz="2200" b="1" spc="-10" dirty="0">
                <a:latin typeface="Times New Roman"/>
                <a:cs typeface="Times New Roman"/>
              </a:rPr>
              <a:t>provides</a:t>
            </a:r>
            <a:r>
              <a:rPr sz="2200" b="1" dirty="0">
                <a:latin typeface="Times New Roman"/>
                <a:cs typeface="Times New Roman"/>
              </a:rPr>
              <a:t> </a:t>
            </a:r>
            <a:r>
              <a:rPr sz="2200" b="1" spc="-5" dirty="0">
                <a:latin typeface="Times New Roman"/>
                <a:cs typeface="Times New Roman"/>
              </a:rPr>
              <a:t>us</a:t>
            </a:r>
            <a:r>
              <a:rPr sz="2200" b="1" dirty="0">
                <a:latin typeface="Times New Roman"/>
                <a:cs typeface="Times New Roman"/>
              </a:rPr>
              <a:t> </a:t>
            </a:r>
            <a:r>
              <a:rPr sz="2200" b="1" spc="-5" dirty="0">
                <a:latin typeface="Times New Roman"/>
                <a:cs typeface="Times New Roman"/>
              </a:rPr>
              <a:t>with</a:t>
            </a:r>
            <a:r>
              <a:rPr sz="2200" b="1" spc="20" dirty="0">
                <a:latin typeface="Times New Roman"/>
                <a:cs typeface="Times New Roman"/>
              </a:rPr>
              <a:t> </a:t>
            </a:r>
            <a:r>
              <a:rPr sz="2200" b="1" spc="-5" dirty="0">
                <a:latin typeface="Times New Roman"/>
                <a:cs typeface="Times New Roman"/>
              </a:rPr>
              <a:t>the</a:t>
            </a:r>
            <a:r>
              <a:rPr sz="2200" b="1" spc="5" dirty="0">
                <a:latin typeface="Times New Roman"/>
                <a:cs typeface="Times New Roman"/>
              </a:rPr>
              <a:t> </a:t>
            </a:r>
            <a:r>
              <a:rPr sz="2200" b="1" spc="-10" dirty="0">
                <a:latin typeface="Times New Roman"/>
                <a:cs typeface="Times New Roman"/>
              </a:rPr>
              <a:t>stronger </a:t>
            </a:r>
            <a:r>
              <a:rPr sz="2200" b="1" spc="-535" dirty="0">
                <a:latin typeface="Times New Roman"/>
                <a:cs typeface="Times New Roman"/>
              </a:rPr>
              <a:t> </a:t>
            </a:r>
            <a:r>
              <a:rPr sz="2200" b="1" dirty="0">
                <a:latin typeface="Times New Roman"/>
                <a:cs typeface="Times New Roman"/>
              </a:rPr>
              <a:t>equivalence</a:t>
            </a:r>
            <a:r>
              <a:rPr sz="2200" b="1" spc="-5" dirty="0">
                <a:latin typeface="Times New Roman"/>
                <a:cs typeface="Times New Roman"/>
              </a:rPr>
              <a:t> </a:t>
            </a:r>
            <a:r>
              <a:rPr sz="2200" b="1" dirty="0">
                <a:latin typeface="Times New Roman"/>
                <a:cs typeface="Times New Roman"/>
              </a:rPr>
              <a:t>of</a:t>
            </a:r>
            <a:r>
              <a:rPr sz="2200" b="1" spc="5" dirty="0">
                <a:latin typeface="Times New Roman"/>
                <a:cs typeface="Times New Roman"/>
              </a:rPr>
              <a:t> </a:t>
            </a:r>
            <a:r>
              <a:rPr sz="2200" b="1" spc="-5" dirty="0">
                <a:latin typeface="Times New Roman"/>
                <a:cs typeface="Times New Roman"/>
              </a:rPr>
              <a:t>the</a:t>
            </a:r>
            <a:r>
              <a:rPr sz="2200" b="1" spc="15" dirty="0">
                <a:latin typeface="Times New Roman"/>
                <a:cs typeface="Times New Roman"/>
              </a:rPr>
              <a:t> </a:t>
            </a:r>
            <a:r>
              <a:rPr sz="2200" b="1" spc="-15" dirty="0">
                <a:latin typeface="Times New Roman"/>
                <a:cs typeface="Times New Roman"/>
              </a:rPr>
              <a:t>real</a:t>
            </a:r>
            <a:r>
              <a:rPr sz="2200" b="1" spc="5" dirty="0">
                <a:latin typeface="Times New Roman"/>
                <a:cs typeface="Times New Roman"/>
              </a:rPr>
              <a:t> </a:t>
            </a:r>
            <a:r>
              <a:rPr sz="2200" b="1" spc="-5" dirty="0">
                <a:latin typeface="Times New Roman"/>
                <a:cs typeface="Times New Roman"/>
              </a:rPr>
              <a:t>world‘s</a:t>
            </a:r>
            <a:r>
              <a:rPr sz="2200" b="1" spc="5" dirty="0">
                <a:latin typeface="Times New Roman"/>
                <a:cs typeface="Times New Roman"/>
              </a:rPr>
              <a:t> </a:t>
            </a:r>
            <a:r>
              <a:rPr sz="2200" b="1" spc="-5" dirty="0">
                <a:latin typeface="Times New Roman"/>
                <a:cs typeface="Times New Roman"/>
              </a:rPr>
              <a:t>entities</a:t>
            </a:r>
            <a:r>
              <a:rPr sz="2200" b="1" spc="30" dirty="0">
                <a:latin typeface="Times New Roman"/>
                <a:cs typeface="Times New Roman"/>
              </a:rPr>
              <a:t> </a:t>
            </a:r>
            <a:r>
              <a:rPr sz="2200" b="1" spc="-10" dirty="0">
                <a:latin typeface="Times New Roman"/>
                <a:cs typeface="Times New Roman"/>
              </a:rPr>
              <a:t>(objects)</a:t>
            </a:r>
            <a:r>
              <a:rPr sz="2200" spc="-10" dirty="0">
                <a:latin typeface="Times New Roman"/>
                <a:cs typeface="Times New Roman"/>
              </a:rPr>
              <a:t>.</a:t>
            </a:r>
            <a:endParaRPr sz="2200">
              <a:latin typeface="Times New Roman"/>
              <a:cs typeface="Times New Roman"/>
            </a:endParaRPr>
          </a:p>
          <a:p>
            <a:pPr marL="194945" marR="5080" indent="-182880">
              <a:lnSpc>
                <a:spcPct val="150100"/>
              </a:lnSpc>
              <a:spcBef>
                <a:spcPts val="525"/>
              </a:spcBef>
              <a:buClr>
                <a:srgbClr val="4F81BC"/>
              </a:buClr>
              <a:buSzPct val="79545"/>
              <a:buFont typeface="Wingdings"/>
              <a:buChar char=""/>
              <a:tabLst>
                <a:tab pos="225425" algn="l"/>
              </a:tabLst>
            </a:pPr>
            <a:r>
              <a:rPr sz="2200" spc="-5" dirty="0">
                <a:latin typeface="Times New Roman"/>
                <a:cs typeface="Times New Roman"/>
              </a:rPr>
              <a:t>Raising</a:t>
            </a:r>
            <a:r>
              <a:rPr sz="2200" dirty="0">
                <a:latin typeface="Times New Roman"/>
                <a:cs typeface="Times New Roman"/>
              </a:rPr>
              <a:t> the</a:t>
            </a:r>
            <a:r>
              <a:rPr sz="2200" spc="5" dirty="0">
                <a:latin typeface="Times New Roman"/>
                <a:cs typeface="Times New Roman"/>
              </a:rPr>
              <a:t> </a:t>
            </a:r>
            <a:r>
              <a:rPr sz="2200" dirty="0">
                <a:latin typeface="Times New Roman"/>
                <a:cs typeface="Times New Roman"/>
              </a:rPr>
              <a:t>level</a:t>
            </a:r>
            <a:r>
              <a:rPr sz="2200" spc="10" dirty="0">
                <a:latin typeface="Times New Roman"/>
                <a:cs typeface="Times New Roman"/>
              </a:rPr>
              <a:t> </a:t>
            </a:r>
            <a:r>
              <a:rPr sz="2200" dirty="0">
                <a:latin typeface="Times New Roman"/>
                <a:cs typeface="Times New Roman"/>
              </a:rPr>
              <a:t>of</a:t>
            </a:r>
            <a:r>
              <a:rPr sz="2200" spc="15" dirty="0">
                <a:latin typeface="Times New Roman"/>
                <a:cs typeface="Times New Roman"/>
              </a:rPr>
              <a:t> </a:t>
            </a:r>
            <a:r>
              <a:rPr sz="2200" spc="-5" dirty="0">
                <a:latin typeface="Times New Roman"/>
                <a:cs typeface="Times New Roman"/>
              </a:rPr>
              <a:t>abstraction</a:t>
            </a:r>
            <a:r>
              <a:rPr sz="2200" spc="15" dirty="0">
                <a:latin typeface="Times New Roman"/>
                <a:cs typeface="Times New Roman"/>
              </a:rPr>
              <a:t> </a:t>
            </a:r>
            <a:r>
              <a:rPr sz="2200" dirty="0">
                <a:latin typeface="Times New Roman"/>
                <a:cs typeface="Times New Roman"/>
              </a:rPr>
              <a:t>to</a:t>
            </a:r>
            <a:r>
              <a:rPr sz="2200" spc="10" dirty="0">
                <a:latin typeface="Times New Roman"/>
                <a:cs typeface="Times New Roman"/>
              </a:rPr>
              <a:t> </a:t>
            </a:r>
            <a:r>
              <a:rPr sz="2200" dirty="0">
                <a:latin typeface="Times New Roman"/>
                <a:cs typeface="Times New Roman"/>
              </a:rPr>
              <a:t>the point</a:t>
            </a:r>
            <a:r>
              <a:rPr sz="2200" spc="5" dirty="0">
                <a:latin typeface="Times New Roman"/>
                <a:cs typeface="Times New Roman"/>
              </a:rPr>
              <a:t> </a:t>
            </a:r>
            <a:r>
              <a:rPr sz="2200" spc="-5" dirty="0">
                <a:latin typeface="Times New Roman"/>
                <a:cs typeface="Times New Roman"/>
              </a:rPr>
              <a:t>where</a:t>
            </a:r>
            <a:r>
              <a:rPr sz="2200" spc="-50" dirty="0">
                <a:latin typeface="Times New Roman"/>
                <a:cs typeface="Times New Roman"/>
              </a:rPr>
              <a:t> </a:t>
            </a:r>
            <a:r>
              <a:rPr sz="2200" b="1" spc="-5" dirty="0">
                <a:latin typeface="Times New Roman"/>
                <a:cs typeface="Times New Roman"/>
              </a:rPr>
              <a:t>application</a:t>
            </a:r>
            <a:r>
              <a:rPr sz="2200" b="1" spc="5" dirty="0">
                <a:latin typeface="Times New Roman"/>
                <a:cs typeface="Times New Roman"/>
              </a:rPr>
              <a:t> </a:t>
            </a:r>
            <a:r>
              <a:rPr sz="2200" b="1" spc="-5" dirty="0">
                <a:latin typeface="Times New Roman"/>
                <a:cs typeface="Times New Roman"/>
              </a:rPr>
              <a:t>can</a:t>
            </a:r>
            <a:r>
              <a:rPr sz="2200" b="1" dirty="0">
                <a:latin typeface="Times New Roman"/>
                <a:cs typeface="Times New Roman"/>
              </a:rPr>
              <a:t> be </a:t>
            </a:r>
            <a:r>
              <a:rPr sz="2200" b="1" spc="-535" dirty="0">
                <a:latin typeface="Times New Roman"/>
                <a:cs typeface="Times New Roman"/>
              </a:rPr>
              <a:t> </a:t>
            </a:r>
            <a:r>
              <a:rPr sz="2200" b="1" spc="-5" dirty="0">
                <a:latin typeface="Times New Roman"/>
                <a:cs typeface="Times New Roman"/>
              </a:rPr>
              <a:t>implemented</a:t>
            </a:r>
            <a:r>
              <a:rPr sz="2200" b="1" spc="55" dirty="0">
                <a:latin typeface="Times New Roman"/>
                <a:cs typeface="Times New Roman"/>
              </a:rPr>
              <a:t> </a:t>
            </a:r>
            <a:r>
              <a:rPr sz="2200" b="1" spc="-5" dirty="0">
                <a:latin typeface="Times New Roman"/>
                <a:cs typeface="Times New Roman"/>
              </a:rPr>
              <a:t>in</a:t>
            </a:r>
            <a:r>
              <a:rPr sz="2200" b="1" spc="5" dirty="0">
                <a:latin typeface="Times New Roman"/>
                <a:cs typeface="Times New Roman"/>
              </a:rPr>
              <a:t> </a:t>
            </a:r>
            <a:r>
              <a:rPr sz="2200" b="1" spc="-5" dirty="0">
                <a:latin typeface="Times New Roman"/>
                <a:cs typeface="Times New Roman"/>
              </a:rPr>
              <a:t>the</a:t>
            </a:r>
            <a:r>
              <a:rPr sz="2200" b="1" spc="10" dirty="0">
                <a:latin typeface="Times New Roman"/>
                <a:cs typeface="Times New Roman"/>
              </a:rPr>
              <a:t> </a:t>
            </a:r>
            <a:r>
              <a:rPr sz="2200" b="1" spc="-5" dirty="0">
                <a:latin typeface="Times New Roman"/>
                <a:cs typeface="Times New Roman"/>
              </a:rPr>
              <a:t>same</a:t>
            </a:r>
            <a:r>
              <a:rPr sz="2200" b="1" spc="10" dirty="0">
                <a:latin typeface="Times New Roman"/>
                <a:cs typeface="Times New Roman"/>
              </a:rPr>
              <a:t> </a:t>
            </a:r>
            <a:r>
              <a:rPr sz="2200" b="1" spc="-5" dirty="0">
                <a:latin typeface="Times New Roman"/>
                <a:cs typeface="Times New Roman"/>
              </a:rPr>
              <a:t>terms</a:t>
            </a:r>
            <a:r>
              <a:rPr sz="2200" b="1" spc="25" dirty="0">
                <a:latin typeface="Times New Roman"/>
                <a:cs typeface="Times New Roman"/>
              </a:rPr>
              <a:t> </a:t>
            </a:r>
            <a:r>
              <a:rPr sz="2200" b="1" dirty="0">
                <a:latin typeface="Times New Roman"/>
                <a:cs typeface="Times New Roman"/>
              </a:rPr>
              <a:t>as </a:t>
            </a:r>
            <a:r>
              <a:rPr sz="2200" b="1" spc="-5" dirty="0">
                <a:latin typeface="Times New Roman"/>
                <a:cs typeface="Times New Roman"/>
              </a:rPr>
              <a:t>they</a:t>
            </a:r>
            <a:r>
              <a:rPr sz="2200" b="1" spc="5" dirty="0">
                <a:latin typeface="Times New Roman"/>
                <a:cs typeface="Times New Roman"/>
              </a:rPr>
              <a:t> </a:t>
            </a:r>
            <a:r>
              <a:rPr sz="2200" b="1" spc="-15" dirty="0">
                <a:latin typeface="Times New Roman"/>
                <a:cs typeface="Times New Roman"/>
              </a:rPr>
              <a:t>are</a:t>
            </a:r>
            <a:r>
              <a:rPr sz="2200" b="1" spc="-5" dirty="0">
                <a:latin typeface="Times New Roman"/>
                <a:cs typeface="Times New Roman"/>
              </a:rPr>
              <a:t> described.</a:t>
            </a:r>
            <a:endParaRPr sz="2200">
              <a:latin typeface="Times New Roman"/>
              <a:cs typeface="Times New Roman"/>
            </a:endParaRPr>
          </a:p>
        </p:txBody>
      </p:sp>
    </p:spTree>
    <p:extLst>
      <p:ext uri="{BB962C8B-B14F-4D97-AF65-F5344CB8AC3E}">
        <p14:creationId xmlns:p14="http://schemas.microsoft.com/office/powerpoint/2010/main" val="547868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analysis &amp; design</a:t>
            </a:r>
            <a:endParaRPr lang="en-US" dirty="0"/>
          </a:p>
        </p:txBody>
      </p:sp>
      <p:sp>
        <p:nvSpPr>
          <p:cNvPr id="3" name="Content Placeholder 2"/>
          <p:cNvSpPr>
            <a:spLocks noGrp="1"/>
          </p:cNvSpPr>
          <p:nvPr>
            <p:ph sz="quarter" idx="1"/>
          </p:nvPr>
        </p:nvSpPr>
        <p:spPr/>
        <p:txBody>
          <a:bodyPr/>
          <a:lstStyle/>
          <a:p>
            <a:pPr marL="0" indent="0" algn="just">
              <a:buNone/>
            </a:pPr>
            <a:r>
              <a:rPr lang="en-US" dirty="0" smtClean="0"/>
              <a:t>Is a way of thinking of problems using models organized around real world concepts.</a:t>
            </a:r>
            <a:endParaRPr lang="en-US" dirty="0"/>
          </a:p>
        </p:txBody>
      </p:sp>
    </p:spTree>
    <p:extLst>
      <p:ext uri="{BB962C8B-B14F-4D97-AF65-F5344CB8AC3E}">
        <p14:creationId xmlns:p14="http://schemas.microsoft.com/office/powerpoint/2010/main" val="23993773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Object-Oriented </a:t>
            </a:r>
            <a:br>
              <a:rPr lang="en-US" dirty="0"/>
            </a:br>
            <a:endParaRPr lang="en-US" dirty="0"/>
          </a:p>
        </p:txBody>
      </p:sp>
      <p:sp>
        <p:nvSpPr>
          <p:cNvPr id="3" name="Content Placeholder 2"/>
          <p:cNvSpPr>
            <a:spLocks noGrp="1"/>
          </p:cNvSpPr>
          <p:nvPr>
            <p:ph sz="quarter" idx="1"/>
          </p:nvPr>
        </p:nvSpPr>
        <p:spPr/>
        <p:txBody>
          <a:bodyPr/>
          <a:lstStyle/>
          <a:p>
            <a:pPr marL="0" indent="0">
              <a:buNone/>
            </a:pPr>
            <a:r>
              <a:rPr lang="en-US" b="1" dirty="0"/>
              <a:t>Major Elements</a:t>
            </a:r>
            <a:r>
              <a:rPr lang="en-US" dirty="0"/>
              <a:t> − </a:t>
            </a:r>
            <a:r>
              <a:rPr lang="en-US" dirty="0" smtClean="0"/>
              <a:t>The </a:t>
            </a:r>
            <a:r>
              <a:rPr lang="en-US" dirty="0"/>
              <a:t>four major elements are </a:t>
            </a:r>
            <a:r>
              <a:rPr lang="en-US" dirty="0" smtClean="0"/>
              <a:t>−</a:t>
            </a:r>
          </a:p>
          <a:p>
            <a:pPr marL="0" indent="0">
              <a:buNone/>
            </a:pPr>
            <a:endParaRPr lang="en-US" dirty="0"/>
          </a:p>
          <a:p>
            <a:r>
              <a:rPr lang="en-US" dirty="0"/>
              <a:t>Abstraction</a:t>
            </a:r>
          </a:p>
          <a:p>
            <a:r>
              <a:rPr lang="en-US" dirty="0"/>
              <a:t>Encapsulation</a:t>
            </a:r>
          </a:p>
          <a:p>
            <a:r>
              <a:rPr lang="en-US" dirty="0"/>
              <a:t>Modularity</a:t>
            </a:r>
          </a:p>
          <a:p>
            <a:r>
              <a:rPr lang="en-US" dirty="0"/>
              <a:t>Hierarchy</a:t>
            </a:r>
          </a:p>
          <a:p>
            <a:endParaRPr lang="en-US" dirty="0"/>
          </a:p>
        </p:txBody>
      </p:sp>
    </p:spTree>
    <p:extLst>
      <p:ext uri="{BB962C8B-B14F-4D97-AF65-F5344CB8AC3E}">
        <p14:creationId xmlns:p14="http://schemas.microsoft.com/office/powerpoint/2010/main" val="31587225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Object-Oriented </a:t>
            </a:r>
            <a:br>
              <a:rPr lang="en-US" dirty="0"/>
            </a:br>
            <a:endParaRPr lang="en-US" dirty="0"/>
          </a:p>
        </p:txBody>
      </p:sp>
      <p:sp>
        <p:nvSpPr>
          <p:cNvPr id="3" name="Content Placeholder 2"/>
          <p:cNvSpPr>
            <a:spLocks noGrp="1"/>
          </p:cNvSpPr>
          <p:nvPr>
            <p:ph sz="quarter" idx="1"/>
          </p:nvPr>
        </p:nvSpPr>
        <p:spPr>
          <a:xfrm>
            <a:off x="457200" y="1600200"/>
            <a:ext cx="7924800" cy="4873752"/>
          </a:xfrm>
        </p:spPr>
        <p:txBody>
          <a:bodyPr/>
          <a:lstStyle/>
          <a:p>
            <a:pPr marL="0" indent="0">
              <a:buNone/>
            </a:pPr>
            <a:r>
              <a:rPr lang="en-US" b="1" dirty="0"/>
              <a:t>Minor Elements</a:t>
            </a:r>
            <a:r>
              <a:rPr lang="en-US" dirty="0"/>
              <a:t> − </a:t>
            </a:r>
            <a:r>
              <a:rPr lang="en-US" dirty="0" smtClean="0"/>
              <a:t>The </a:t>
            </a:r>
            <a:r>
              <a:rPr lang="en-US" dirty="0"/>
              <a:t>three minor elements are </a:t>
            </a:r>
            <a:r>
              <a:rPr lang="en-US" dirty="0" smtClean="0"/>
              <a:t>−</a:t>
            </a:r>
          </a:p>
          <a:p>
            <a:pPr marL="0" indent="0">
              <a:buNone/>
            </a:pPr>
            <a:endParaRPr lang="en-US" dirty="0"/>
          </a:p>
          <a:p>
            <a:pPr marL="0" indent="0">
              <a:buNone/>
            </a:pPr>
            <a:endParaRPr lang="en-US" dirty="0"/>
          </a:p>
          <a:p>
            <a:r>
              <a:rPr lang="en-US" dirty="0"/>
              <a:t>Typing</a:t>
            </a:r>
          </a:p>
          <a:p>
            <a:r>
              <a:rPr lang="en-US" dirty="0"/>
              <a:t>Concurrency</a:t>
            </a:r>
          </a:p>
          <a:p>
            <a:r>
              <a:rPr lang="en-US" dirty="0"/>
              <a:t>Persistence</a:t>
            </a:r>
          </a:p>
          <a:p>
            <a:endParaRPr lang="en-US" dirty="0"/>
          </a:p>
        </p:txBody>
      </p:sp>
    </p:spTree>
    <p:extLst>
      <p:ext uri="{BB962C8B-B14F-4D97-AF65-F5344CB8AC3E}">
        <p14:creationId xmlns:p14="http://schemas.microsoft.com/office/powerpoint/2010/main" val="26692341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Object-Oriented </a:t>
            </a:r>
            <a:br>
              <a:rPr lang="en-US" dirty="0"/>
            </a:br>
            <a:endParaRPr lang="en-US" dirty="0"/>
          </a:p>
        </p:txBody>
      </p:sp>
      <p:sp>
        <p:nvSpPr>
          <p:cNvPr id="3" name="Content Placeholder 2"/>
          <p:cNvSpPr>
            <a:spLocks noGrp="1"/>
          </p:cNvSpPr>
          <p:nvPr>
            <p:ph sz="quarter" idx="1"/>
          </p:nvPr>
        </p:nvSpPr>
        <p:spPr/>
        <p:txBody>
          <a:bodyPr>
            <a:normAutofit lnSpcReduction="10000"/>
          </a:bodyPr>
          <a:lstStyle/>
          <a:p>
            <a:pPr marL="0" indent="0" algn="just">
              <a:buNone/>
            </a:pPr>
            <a:r>
              <a:rPr lang="en-US" b="1" dirty="0" smtClean="0">
                <a:solidFill>
                  <a:srgbClr val="FF0000"/>
                </a:solidFill>
              </a:rPr>
              <a:t>1. Abstraction :-  </a:t>
            </a:r>
            <a:r>
              <a:rPr lang="en-US" dirty="0"/>
              <a:t>Grady </a:t>
            </a:r>
            <a:r>
              <a:rPr lang="en-US" dirty="0" err="1"/>
              <a:t>Booch</a:t>
            </a:r>
            <a:r>
              <a:rPr lang="en-US" dirty="0"/>
              <a:t> has defined abstraction as follows </a:t>
            </a:r>
            <a:r>
              <a:rPr lang="en-US" dirty="0">
                <a:solidFill>
                  <a:srgbClr val="FF0000"/>
                </a:solidFill>
              </a:rPr>
              <a:t>−</a:t>
            </a:r>
          </a:p>
          <a:p>
            <a:pPr algn="just"/>
            <a:r>
              <a:rPr lang="en-US" dirty="0"/>
              <a:t>“An abstraction denotes the essential characteristics of an object that distinguish it from all other kinds of objects and thus provide crisply defined conceptual boundaries, relative to the perspective of the viewer.”</a:t>
            </a:r>
          </a:p>
          <a:p>
            <a:pPr algn="just"/>
            <a:r>
              <a:rPr lang="en-US" b="1" dirty="0">
                <a:solidFill>
                  <a:srgbClr val="FF0000"/>
                </a:solidFill>
              </a:rPr>
              <a:t>Example</a:t>
            </a:r>
            <a:r>
              <a:rPr lang="en-US" dirty="0">
                <a:solidFill>
                  <a:srgbClr val="FF0000"/>
                </a:solidFill>
              </a:rPr>
              <a:t> − </a:t>
            </a:r>
            <a:r>
              <a:rPr lang="en-US" dirty="0"/>
              <a:t>When a class Student is designed, the attributes </a:t>
            </a:r>
            <a:r>
              <a:rPr lang="en-US" dirty="0" err="1"/>
              <a:t>enrolment_number</a:t>
            </a:r>
            <a:r>
              <a:rPr lang="en-US" dirty="0"/>
              <a:t>, name, course, and address are included while characteristics like </a:t>
            </a:r>
            <a:r>
              <a:rPr lang="en-US" dirty="0" err="1"/>
              <a:t>pulse_rate</a:t>
            </a:r>
            <a:r>
              <a:rPr lang="en-US" dirty="0"/>
              <a:t> and </a:t>
            </a:r>
            <a:r>
              <a:rPr lang="en-US" dirty="0" err="1"/>
              <a:t>size_of_shoe</a:t>
            </a:r>
            <a:r>
              <a:rPr lang="en-US" dirty="0"/>
              <a:t> are eliminated, since they are irrelevant in the perspective of the educational institution.</a:t>
            </a:r>
          </a:p>
          <a:p>
            <a:pPr marL="0" indent="0" algn="just">
              <a:buNone/>
            </a:pPr>
            <a:endParaRPr lang="en-US" dirty="0"/>
          </a:p>
        </p:txBody>
      </p:sp>
    </p:spTree>
    <p:extLst>
      <p:ext uri="{BB962C8B-B14F-4D97-AF65-F5344CB8AC3E}">
        <p14:creationId xmlns:p14="http://schemas.microsoft.com/office/powerpoint/2010/main" val="26692341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Object-Oriented </a:t>
            </a:r>
            <a:br>
              <a:rPr lang="en-US" dirty="0"/>
            </a:br>
            <a:endParaRPr lang="en-US" dirty="0"/>
          </a:p>
        </p:txBody>
      </p:sp>
      <p:sp>
        <p:nvSpPr>
          <p:cNvPr id="3" name="Content Placeholder 2"/>
          <p:cNvSpPr>
            <a:spLocks noGrp="1"/>
          </p:cNvSpPr>
          <p:nvPr>
            <p:ph sz="quarter" idx="1"/>
          </p:nvPr>
        </p:nvSpPr>
        <p:spPr>
          <a:xfrm>
            <a:off x="457200" y="1219200"/>
            <a:ext cx="7696200" cy="5254752"/>
          </a:xfrm>
        </p:spPr>
        <p:txBody>
          <a:bodyPr>
            <a:normAutofit/>
          </a:bodyPr>
          <a:lstStyle/>
          <a:p>
            <a:pPr marL="0" indent="0" algn="just">
              <a:buNone/>
            </a:pPr>
            <a:r>
              <a:rPr lang="en-US" dirty="0" smtClean="0">
                <a:solidFill>
                  <a:srgbClr val="FF0000"/>
                </a:solidFill>
              </a:rPr>
              <a:t>Types of Abstraction :-</a:t>
            </a:r>
          </a:p>
          <a:p>
            <a:pPr marL="457200" indent="-457200" algn="just">
              <a:buAutoNum type="arabicPeriod"/>
            </a:pPr>
            <a:r>
              <a:rPr lang="en-US" b="1" dirty="0" smtClean="0"/>
              <a:t>Entity Abstraction- </a:t>
            </a:r>
            <a:r>
              <a:rPr lang="en-US" dirty="0" smtClean="0"/>
              <a:t>that represent the useful model of problem domain or solution domain.</a:t>
            </a:r>
          </a:p>
          <a:p>
            <a:pPr marL="457200" indent="-457200" algn="just">
              <a:buAutoNum type="arabicPeriod"/>
            </a:pPr>
            <a:r>
              <a:rPr lang="en-US" b="1" dirty="0" smtClean="0"/>
              <a:t>Action abstraction:- </a:t>
            </a:r>
            <a:r>
              <a:rPr lang="en-US" dirty="0" smtClean="0"/>
              <a:t>an object that provides a generalized set of operation.</a:t>
            </a:r>
          </a:p>
          <a:p>
            <a:pPr marL="457200" indent="-457200" algn="just">
              <a:buAutoNum type="arabicPeriod"/>
            </a:pPr>
            <a:r>
              <a:rPr lang="en-US" dirty="0" smtClean="0"/>
              <a:t> </a:t>
            </a:r>
            <a:r>
              <a:rPr lang="en-US" b="1" dirty="0" smtClean="0"/>
              <a:t>Virtual machine abstraction:- </a:t>
            </a:r>
            <a:r>
              <a:rPr lang="en-US" dirty="0" smtClean="0"/>
              <a:t>an object that groups operations that are all used by some superior level of control.</a:t>
            </a:r>
          </a:p>
          <a:p>
            <a:pPr marL="457200" indent="-457200" algn="just">
              <a:buAutoNum type="arabicPeriod"/>
            </a:pPr>
            <a:r>
              <a:rPr lang="en-US" b="1" dirty="0" smtClean="0"/>
              <a:t>Coincidental abstraction:- </a:t>
            </a:r>
            <a:r>
              <a:rPr lang="en-US" dirty="0" smtClean="0"/>
              <a:t>an object that packages the set of operations that have no relation to each other. </a:t>
            </a:r>
            <a:endParaRPr lang="en-US" dirty="0"/>
          </a:p>
        </p:txBody>
      </p:sp>
    </p:spTree>
    <p:extLst>
      <p:ext uri="{BB962C8B-B14F-4D97-AF65-F5344CB8AC3E}">
        <p14:creationId xmlns:p14="http://schemas.microsoft.com/office/powerpoint/2010/main" val="11360847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Object-Oriented</a:t>
            </a:r>
          </a:p>
        </p:txBody>
      </p:sp>
      <p:sp>
        <p:nvSpPr>
          <p:cNvPr id="3" name="Content Placeholder 2"/>
          <p:cNvSpPr>
            <a:spLocks noGrp="1"/>
          </p:cNvSpPr>
          <p:nvPr>
            <p:ph sz="quarter" idx="1"/>
          </p:nvPr>
        </p:nvSpPr>
        <p:spPr/>
        <p:txBody>
          <a:bodyPr/>
          <a:lstStyle/>
          <a:p>
            <a:pPr marL="0" indent="0">
              <a:buNone/>
            </a:pPr>
            <a:r>
              <a:rPr lang="en-US" dirty="0" smtClean="0">
                <a:solidFill>
                  <a:srgbClr val="FF0000"/>
                </a:solidFill>
              </a:rPr>
              <a:t>Example </a:t>
            </a:r>
            <a:r>
              <a:rPr lang="en-US" dirty="0">
                <a:solidFill>
                  <a:srgbClr val="FF0000"/>
                </a:solidFill>
              </a:rPr>
              <a:t>Types of Abstraction :-</a:t>
            </a:r>
          </a:p>
          <a:p>
            <a:pPr marL="457200" indent="-457200">
              <a:buAutoNum type="arabicPeriod"/>
            </a:pPr>
            <a:r>
              <a:rPr lang="en-US" dirty="0" smtClean="0"/>
              <a:t>a student enroll in university</a:t>
            </a:r>
          </a:p>
          <a:p>
            <a:pPr marL="457200" indent="-457200">
              <a:buAutoNum type="arabicPeriod"/>
            </a:pPr>
            <a:r>
              <a:rPr lang="en-US" dirty="0" smtClean="0"/>
              <a:t>a teacher teaching</a:t>
            </a:r>
          </a:p>
          <a:p>
            <a:pPr marL="457200" indent="-457200">
              <a:buAutoNum type="arabicPeriod"/>
            </a:pPr>
            <a:r>
              <a:rPr lang="en-US" dirty="0" smtClean="0"/>
              <a:t>a course is a class offered by mu.</a:t>
            </a:r>
          </a:p>
          <a:p>
            <a:pPr marL="457200" indent="-457200">
              <a:buAutoNum type="arabicPeriod"/>
            </a:pPr>
            <a:r>
              <a:rPr lang="en-US" dirty="0" smtClean="0"/>
              <a:t>a course offering a specific offering for a course including days and week of time</a:t>
            </a:r>
            <a:endParaRPr lang="en-US" dirty="0"/>
          </a:p>
        </p:txBody>
      </p:sp>
    </p:spTree>
    <p:extLst>
      <p:ext uri="{BB962C8B-B14F-4D97-AF65-F5344CB8AC3E}">
        <p14:creationId xmlns:p14="http://schemas.microsoft.com/office/powerpoint/2010/main" val="32931861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Object-Oriented </a:t>
            </a:r>
            <a:br>
              <a:rPr lang="en-US" dirty="0"/>
            </a:br>
            <a:endParaRPr lang="en-US" dirty="0"/>
          </a:p>
        </p:txBody>
      </p:sp>
      <p:sp>
        <p:nvSpPr>
          <p:cNvPr id="3" name="Content Placeholder 2"/>
          <p:cNvSpPr>
            <a:spLocks noGrp="1"/>
          </p:cNvSpPr>
          <p:nvPr>
            <p:ph sz="quarter" idx="1"/>
          </p:nvPr>
        </p:nvSpPr>
        <p:spPr/>
        <p:txBody>
          <a:bodyPr/>
          <a:lstStyle/>
          <a:p>
            <a:pPr marL="0" indent="0" algn="just">
              <a:buNone/>
            </a:pPr>
            <a:r>
              <a:rPr lang="en-US" dirty="0" smtClean="0">
                <a:solidFill>
                  <a:srgbClr val="FF0000"/>
                </a:solidFill>
              </a:rPr>
              <a:t>2. Encapsulation:”-  </a:t>
            </a:r>
            <a:r>
              <a:rPr lang="en-US" dirty="0"/>
              <a:t>is the process of binding both attributes and methods together within a class. Through encapsulation, the internal details of a class can be hidden from outside. The class has methods that provide user interfaces by which the services provided by the class may be used.</a:t>
            </a:r>
          </a:p>
        </p:txBody>
      </p:sp>
    </p:spTree>
    <p:extLst>
      <p:ext uri="{BB962C8B-B14F-4D97-AF65-F5344CB8AC3E}">
        <p14:creationId xmlns:p14="http://schemas.microsoft.com/office/powerpoint/2010/main" val="26692341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Object-Oriented </a:t>
            </a:r>
            <a:br>
              <a:rPr lang="en-US" dirty="0"/>
            </a:br>
            <a:endParaRPr lang="en-US" dirty="0"/>
          </a:p>
        </p:txBody>
      </p:sp>
      <p:sp>
        <p:nvSpPr>
          <p:cNvPr id="3" name="Content Placeholder 2"/>
          <p:cNvSpPr>
            <a:spLocks noGrp="1"/>
          </p:cNvSpPr>
          <p:nvPr>
            <p:ph sz="quarter" idx="1"/>
          </p:nvPr>
        </p:nvSpPr>
        <p:spPr/>
        <p:txBody>
          <a:bodyPr/>
          <a:lstStyle/>
          <a:p>
            <a:pPr marL="0" indent="0" algn="just">
              <a:buNone/>
            </a:pPr>
            <a:r>
              <a:rPr lang="en-US" dirty="0" smtClean="0">
                <a:solidFill>
                  <a:srgbClr val="FF0000"/>
                </a:solidFill>
              </a:rPr>
              <a:t>3. </a:t>
            </a:r>
            <a:r>
              <a:rPr lang="en-US" dirty="0">
                <a:solidFill>
                  <a:srgbClr val="FF0000"/>
                </a:solidFill>
              </a:rPr>
              <a:t>Modularity </a:t>
            </a:r>
            <a:r>
              <a:rPr lang="en-US" dirty="0"/>
              <a:t>is the property of a system that has been decomposed into a set of cohesive and loosely coupled modules.”</a:t>
            </a:r>
          </a:p>
          <a:p>
            <a:pPr marL="0" indent="0" algn="just">
              <a:buNone/>
            </a:pPr>
            <a:r>
              <a:rPr lang="en-US" dirty="0"/>
              <a:t>Modularity is intrinsically linked with encapsulation. Modularity can be visualized as a way of mapping encapsulated abstractions into real, physical modules having high cohesion within the modules and their inter–module interaction or coupling is low.</a:t>
            </a:r>
          </a:p>
          <a:p>
            <a:pPr marL="0" indent="0" algn="just">
              <a:buNone/>
            </a:pPr>
            <a:endParaRPr lang="en-US" dirty="0"/>
          </a:p>
        </p:txBody>
      </p:sp>
    </p:spTree>
    <p:extLst>
      <p:ext uri="{BB962C8B-B14F-4D97-AF65-F5344CB8AC3E}">
        <p14:creationId xmlns:p14="http://schemas.microsoft.com/office/powerpoint/2010/main" val="2669234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Object-Oriented </a:t>
            </a:r>
            <a:br>
              <a:rPr lang="en-US" dirty="0"/>
            </a:br>
            <a:endParaRPr lang="en-US" dirty="0"/>
          </a:p>
        </p:txBody>
      </p:sp>
      <p:sp>
        <p:nvSpPr>
          <p:cNvPr id="3" name="Content Placeholder 2"/>
          <p:cNvSpPr>
            <a:spLocks noGrp="1"/>
          </p:cNvSpPr>
          <p:nvPr>
            <p:ph sz="quarter" idx="1"/>
          </p:nvPr>
        </p:nvSpPr>
        <p:spPr>
          <a:xfrm>
            <a:off x="457200" y="1600200"/>
            <a:ext cx="7772400" cy="4873752"/>
          </a:xfrm>
        </p:spPr>
        <p:txBody>
          <a:bodyPr>
            <a:normAutofit fontScale="85000" lnSpcReduction="20000"/>
          </a:bodyPr>
          <a:lstStyle/>
          <a:p>
            <a:pPr marL="0" indent="0" algn="just">
              <a:buNone/>
            </a:pPr>
            <a:r>
              <a:rPr lang="en-US" dirty="0" smtClean="0">
                <a:solidFill>
                  <a:srgbClr val="FF0000"/>
                </a:solidFill>
              </a:rPr>
              <a:t>4. “Hierarchy:-  </a:t>
            </a:r>
            <a:r>
              <a:rPr lang="en-US" dirty="0"/>
              <a:t>is the ranking or ordering of abstraction”. Through hierarchy, a system can be made up of interrelated subsystems, which can have their own subsystems and so on until the smallest level components are reached. It uses the principle of </a:t>
            </a:r>
            <a:r>
              <a:rPr lang="en-US" dirty="0">
                <a:solidFill>
                  <a:srgbClr val="FF0000"/>
                </a:solidFill>
              </a:rPr>
              <a:t>“divide and conquer”.</a:t>
            </a:r>
            <a:r>
              <a:rPr lang="en-US" dirty="0"/>
              <a:t> Hierarchy allows code reusability.</a:t>
            </a:r>
          </a:p>
          <a:p>
            <a:pPr algn="just"/>
            <a:r>
              <a:rPr lang="en-US" dirty="0"/>
              <a:t>The two types of hierarchies in OOA are −</a:t>
            </a:r>
          </a:p>
          <a:p>
            <a:pPr algn="just"/>
            <a:r>
              <a:rPr lang="en-US" b="1" dirty="0"/>
              <a:t>“IS–A” hierarchy</a:t>
            </a:r>
            <a:r>
              <a:rPr lang="en-US" dirty="0"/>
              <a:t> − It defines the hierarchical relationship in inheritance, whereby from a super-class, a number of subclasses may be derived which may again have subclasses and so on. For example, if we derive a class Rose from a class Flower, we can say that a rose “is–a” flower.</a:t>
            </a:r>
          </a:p>
          <a:p>
            <a:pPr algn="just"/>
            <a:r>
              <a:rPr lang="en-US" b="1" dirty="0"/>
              <a:t>“PART–OF” hierarchy</a:t>
            </a:r>
            <a:r>
              <a:rPr lang="en-US" dirty="0"/>
              <a:t> − It defines the hierarchical relationship in aggregation by which a class may be composed of other classes. For example, a flower is composed of sepals, petals, stamens, and carpel. It can be said that a petal is a “part–of” flower.</a:t>
            </a:r>
          </a:p>
          <a:p>
            <a:pPr algn="just"/>
            <a:endParaRPr lang="en-US" dirty="0"/>
          </a:p>
        </p:txBody>
      </p:sp>
    </p:spTree>
    <p:extLst>
      <p:ext uri="{BB962C8B-B14F-4D97-AF65-F5344CB8AC3E}">
        <p14:creationId xmlns:p14="http://schemas.microsoft.com/office/powerpoint/2010/main" val="26692341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Object-Oriented </a:t>
            </a:r>
            <a:br>
              <a:rPr lang="en-US" dirty="0"/>
            </a:br>
            <a:endParaRPr lang="en-US" dirty="0"/>
          </a:p>
        </p:txBody>
      </p:sp>
      <p:sp>
        <p:nvSpPr>
          <p:cNvPr id="3" name="Content Placeholder 2"/>
          <p:cNvSpPr>
            <a:spLocks noGrp="1"/>
          </p:cNvSpPr>
          <p:nvPr>
            <p:ph sz="quarter" idx="1"/>
          </p:nvPr>
        </p:nvSpPr>
        <p:spPr/>
        <p:txBody>
          <a:bodyPr>
            <a:normAutofit fontScale="85000" lnSpcReduction="10000"/>
          </a:bodyPr>
          <a:lstStyle/>
          <a:p>
            <a:pPr marL="0" indent="0">
              <a:buNone/>
            </a:pPr>
            <a:r>
              <a:rPr lang="en-US" dirty="0" smtClean="0"/>
              <a:t>1. Typing:- </a:t>
            </a:r>
            <a:endParaRPr lang="en-US" dirty="0"/>
          </a:p>
          <a:p>
            <a:r>
              <a:rPr lang="en-US" dirty="0"/>
              <a:t>According to the theories of abstract data type, a type is a characterization of a set of elements. In OOP, a class is visualized as a type having properties distinct from any other types. Typing is the enforcement of the notion that an object is an instance of a single class or type. It also enforces that objects of different types may not be generally interchanged; and can be interchanged only in a very restricted manner if absolutely required to do so.</a:t>
            </a:r>
          </a:p>
          <a:p>
            <a:r>
              <a:rPr lang="en-US" dirty="0"/>
              <a:t>The two types of typing are −</a:t>
            </a:r>
          </a:p>
          <a:p>
            <a:r>
              <a:rPr lang="en-US" b="1" dirty="0"/>
              <a:t>Strong Typing</a:t>
            </a:r>
            <a:r>
              <a:rPr lang="en-US" dirty="0"/>
              <a:t> − Here, the operation on an object is checked at the time of compilation, as in the programming language Eiffel.</a:t>
            </a:r>
          </a:p>
          <a:p>
            <a:r>
              <a:rPr lang="en-US" b="1" dirty="0"/>
              <a:t>Weak Typing</a:t>
            </a:r>
            <a:r>
              <a:rPr lang="en-US" dirty="0"/>
              <a:t> − Here, messages may be sent to any class. The operation is checked only at the time of execution, as in the programming language Smalltalk.</a:t>
            </a:r>
          </a:p>
          <a:p>
            <a:endParaRPr lang="en-US" dirty="0"/>
          </a:p>
        </p:txBody>
      </p:sp>
    </p:spTree>
    <p:extLst>
      <p:ext uri="{BB962C8B-B14F-4D97-AF65-F5344CB8AC3E}">
        <p14:creationId xmlns:p14="http://schemas.microsoft.com/office/powerpoint/2010/main" val="26692341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Object-Oriented </a:t>
            </a:r>
            <a:br>
              <a:rPr lang="en-US" dirty="0"/>
            </a:br>
            <a:endParaRPr lang="en-US" dirty="0"/>
          </a:p>
        </p:txBody>
      </p:sp>
      <p:sp>
        <p:nvSpPr>
          <p:cNvPr id="3" name="Content Placeholder 2"/>
          <p:cNvSpPr>
            <a:spLocks noGrp="1"/>
          </p:cNvSpPr>
          <p:nvPr>
            <p:ph sz="quarter" idx="1"/>
          </p:nvPr>
        </p:nvSpPr>
        <p:spPr/>
        <p:txBody>
          <a:bodyPr>
            <a:normAutofit fontScale="92500" lnSpcReduction="20000"/>
          </a:bodyPr>
          <a:lstStyle/>
          <a:p>
            <a:pPr algn="just"/>
            <a:r>
              <a:rPr lang="en-US" dirty="0"/>
              <a:t>Concurrency</a:t>
            </a:r>
          </a:p>
          <a:p>
            <a:pPr algn="just"/>
            <a:r>
              <a:rPr lang="en-US" dirty="0"/>
              <a:t>Concurrency in operating systems allows performing multiple tasks or processes simultaneously. When a single process exists in a system, it is said that there is a single thread of control. However, most systems have multiple threads, some active, some waiting for CPU, some suspended, and some terminated. Systems with multiple CPUs inherently permit concurrent threads of control; but systems running on a single CPU use appropriate algorithms to give equitable CPU time to the threads so as to enable concurrency.</a:t>
            </a:r>
          </a:p>
          <a:p>
            <a:pPr algn="just"/>
            <a:r>
              <a:rPr lang="en-US" dirty="0"/>
              <a:t>In an object-oriented environment, there are active and inactive objects. The active objects have independent threads of control that can execute concurrently with threads of other objects. The active objects synchronize with one another as well as with purely sequential objects.</a:t>
            </a:r>
          </a:p>
          <a:p>
            <a:pPr algn="just"/>
            <a:endParaRPr lang="en-US" dirty="0"/>
          </a:p>
        </p:txBody>
      </p:sp>
    </p:spTree>
    <p:extLst>
      <p:ext uri="{BB962C8B-B14F-4D97-AF65-F5344CB8AC3E}">
        <p14:creationId xmlns:p14="http://schemas.microsoft.com/office/powerpoint/2010/main" val="1088888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analysis &amp; design</a:t>
            </a:r>
            <a:endParaRPr lang="en-US" dirty="0"/>
          </a:p>
        </p:txBody>
      </p:sp>
      <p:sp>
        <p:nvSpPr>
          <p:cNvPr id="3" name="Content Placeholder 2"/>
          <p:cNvSpPr>
            <a:spLocks noGrp="1"/>
          </p:cNvSpPr>
          <p:nvPr>
            <p:ph sz="quarter" idx="1"/>
          </p:nvPr>
        </p:nvSpPr>
        <p:spPr/>
        <p:txBody>
          <a:bodyPr/>
          <a:lstStyle/>
          <a:p>
            <a:pPr marL="0" indent="0" algn="just">
              <a:buNone/>
            </a:pPr>
            <a:endParaRPr lang="en-US" dirty="0"/>
          </a:p>
          <a:p>
            <a:pPr marL="0" indent="0" algn="just">
              <a:buNone/>
            </a:pPr>
            <a:r>
              <a:rPr lang="en-US" dirty="0"/>
              <a:t>Object-oriented analysis and design (OOAD) is a software engineering approach that models a system as a group of interacting objects and by defining a rules of objects.</a:t>
            </a:r>
          </a:p>
          <a:p>
            <a:pPr marL="0" indent="0" algn="just">
              <a:buNone/>
            </a:pPr>
            <a:endParaRPr lang="en-US" dirty="0"/>
          </a:p>
        </p:txBody>
      </p:sp>
    </p:spTree>
    <p:extLst>
      <p:ext uri="{BB962C8B-B14F-4D97-AF65-F5344CB8AC3E}">
        <p14:creationId xmlns:p14="http://schemas.microsoft.com/office/powerpoint/2010/main" val="8263482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Object-Oriented </a:t>
            </a:r>
            <a:br>
              <a:rPr lang="en-US" dirty="0"/>
            </a:br>
            <a:endParaRPr lang="en-US" dirty="0"/>
          </a:p>
        </p:txBody>
      </p:sp>
      <p:sp>
        <p:nvSpPr>
          <p:cNvPr id="3" name="Content Placeholder 2"/>
          <p:cNvSpPr>
            <a:spLocks noGrp="1"/>
          </p:cNvSpPr>
          <p:nvPr>
            <p:ph sz="quarter" idx="1"/>
          </p:nvPr>
        </p:nvSpPr>
        <p:spPr/>
        <p:txBody>
          <a:bodyPr/>
          <a:lstStyle/>
          <a:p>
            <a:pPr algn="just"/>
            <a:r>
              <a:rPr lang="en-US" dirty="0"/>
              <a:t>Persistence</a:t>
            </a:r>
          </a:p>
          <a:p>
            <a:pPr algn="just"/>
            <a:r>
              <a:rPr lang="en-US" dirty="0"/>
              <a:t>An object occupies a memory space and exists for a particular period of time. In traditional programming, the lifespan of an object was typically the lifespan of the execution of the program that created it. In files or databases, the object lifespan is longer than the duration of the process creating the object. This property by which an object continues to exist even after its creator ceases to exist is known as persistence.</a:t>
            </a:r>
          </a:p>
          <a:p>
            <a:pPr algn="just"/>
            <a:endParaRPr lang="en-US" dirty="0"/>
          </a:p>
        </p:txBody>
      </p:sp>
    </p:spTree>
    <p:extLst>
      <p:ext uri="{BB962C8B-B14F-4D97-AF65-F5344CB8AC3E}">
        <p14:creationId xmlns:p14="http://schemas.microsoft.com/office/powerpoint/2010/main" val="26692341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1143000"/>
          </a:xfrm>
        </p:spPr>
        <p:txBody>
          <a:bodyPr/>
          <a:lstStyle/>
          <a:p>
            <a:r>
              <a:rPr lang="en-US" dirty="0" smtClean="0"/>
              <a:t>Object oriented development methods</a:t>
            </a:r>
            <a:endParaRPr lang="en-US" dirty="0"/>
          </a:p>
        </p:txBody>
      </p:sp>
      <p:sp>
        <p:nvSpPr>
          <p:cNvPr id="3" name="Content Placeholder 2"/>
          <p:cNvSpPr>
            <a:spLocks noGrp="1"/>
          </p:cNvSpPr>
          <p:nvPr>
            <p:ph sz="quarter" idx="1"/>
          </p:nvPr>
        </p:nvSpPr>
        <p:spPr/>
        <p:txBody>
          <a:bodyPr/>
          <a:lstStyle/>
          <a:p>
            <a:pPr marL="457200" indent="-457200">
              <a:buAutoNum type="arabicPeriod"/>
            </a:pPr>
            <a:r>
              <a:rPr lang="en-US" dirty="0" smtClean="0"/>
              <a:t>A technique for system modeling</a:t>
            </a:r>
          </a:p>
          <a:p>
            <a:pPr marL="457200" indent="-457200">
              <a:buAutoNum type="arabicPeriod"/>
            </a:pPr>
            <a:r>
              <a:rPr lang="en-US" dirty="0" smtClean="0"/>
              <a:t>A technique to manage complexity in analysis, design and implementation.</a:t>
            </a:r>
          </a:p>
          <a:p>
            <a:pPr marL="457200" indent="-457200">
              <a:buAutoNum type="arabicPeriod"/>
            </a:pPr>
            <a:r>
              <a:rPr lang="en-US" dirty="0" smtClean="0"/>
              <a:t>A technique for analysis and design</a:t>
            </a:r>
          </a:p>
          <a:p>
            <a:pPr marL="457200" indent="-457200">
              <a:buAutoNum type="arabicPeriod"/>
            </a:pPr>
            <a:r>
              <a:rPr lang="en-US" dirty="0"/>
              <a:t>A technique </a:t>
            </a:r>
            <a:r>
              <a:rPr lang="en-US" dirty="0" smtClean="0"/>
              <a:t>which provide integrated view of hardware and software.</a:t>
            </a:r>
          </a:p>
          <a:p>
            <a:pPr marL="457200" indent="-457200">
              <a:buAutoNum type="arabicPeriod"/>
            </a:pPr>
            <a:r>
              <a:rPr lang="en-US" dirty="0" smtClean="0"/>
              <a:t>Provide a methodology for system development.</a:t>
            </a:r>
            <a:endParaRPr lang="en-US" dirty="0"/>
          </a:p>
        </p:txBody>
      </p:sp>
    </p:spTree>
    <p:extLst>
      <p:ext uri="{BB962C8B-B14F-4D97-AF65-F5344CB8AC3E}">
        <p14:creationId xmlns:p14="http://schemas.microsoft.com/office/powerpoint/2010/main" val="20770555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200" cy="1143000"/>
          </a:xfrm>
        </p:spPr>
        <p:txBody>
          <a:bodyPr/>
          <a:lstStyle/>
          <a:p>
            <a:r>
              <a:rPr lang="en-US" dirty="0"/>
              <a:t>Object oriented development methods</a:t>
            </a:r>
          </a:p>
        </p:txBody>
      </p:sp>
      <p:sp>
        <p:nvSpPr>
          <p:cNvPr id="3" name="Content Placeholder 2"/>
          <p:cNvSpPr>
            <a:spLocks noGrp="1"/>
          </p:cNvSpPr>
          <p:nvPr>
            <p:ph sz="quarter" idx="1"/>
          </p:nvPr>
        </p:nvSpPr>
        <p:spPr>
          <a:xfrm>
            <a:off x="457200" y="1600200"/>
            <a:ext cx="8077200" cy="4873752"/>
          </a:xfrm>
        </p:spPr>
        <p:txBody>
          <a:bodyPr>
            <a:normAutofit fontScale="92500"/>
          </a:bodyPr>
          <a:lstStyle/>
          <a:p>
            <a:pPr marL="457200" indent="-457200" algn="just">
              <a:buAutoNum type="arabicPeriod"/>
            </a:pPr>
            <a:r>
              <a:rPr lang="en-US" dirty="0" smtClean="0">
                <a:solidFill>
                  <a:srgbClr val="FF0000"/>
                </a:solidFill>
              </a:rPr>
              <a:t>It </a:t>
            </a:r>
            <a:r>
              <a:rPr lang="en-US" dirty="0">
                <a:solidFill>
                  <a:srgbClr val="FF0000"/>
                </a:solidFill>
              </a:rPr>
              <a:t>is a new system development approach, encouraging and facilitating re-use of software </a:t>
            </a:r>
            <a:r>
              <a:rPr lang="en-US" dirty="0" smtClean="0">
                <a:solidFill>
                  <a:srgbClr val="FF0000"/>
                </a:solidFill>
              </a:rPr>
              <a:t>components.</a:t>
            </a:r>
          </a:p>
          <a:p>
            <a:pPr marL="457200" indent="-457200" algn="just">
              <a:buAutoNum type="arabicPeriod"/>
            </a:pPr>
            <a:r>
              <a:rPr lang="en-US" dirty="0" smtClean="0"/>
              <a:t>It </a:t>
            </a:r>
            <a:r>
              <a:rPr lang="en-US" dirty="0"/>
              <a:t>employs international standard Unified Modeling Language (UML) from the Object Management Group (OMG</a:t>
            </a:r>
            <a:r>
              <a:rPr lang="en-US" dirty="0" smtClean="0"/>
              <a:t>).</a:t>
            </a:r>
          </a:p>
          <a:p>
            <a:pPr marL="457200" indent="-457200" algn="just">
              <a:buAutoNum type="arabicPeriod"/>
            </a:pPr>
            <a:r>
              <a:rPr lang="en-US" dirty="0" smtClean="0">
                <a:solidFill>
                  <a:srgbClr val="FF0000"/>
                </a:solidFill>
              </a:rPr>
              <a:t>Using </a:t>
            </a:r>
            <a:r>
              <a:rPr lang="en-US" dirty="0">
                <a:solidFill>
                  <a:srgbClr val="FF0000"/>
                </a:solidFill>
              </a:rPr>
              <a:t>this methodology, a system can be developed on a component basis, which enables the effective re-use of existing components, it facilitates the sharing of its other system </a:t>
            </a:r>
            <a:r>
              <a:rPr lang="en-US" dirty="0" smtClean="0">
                <a:solidFill>
                  <a:srgbClr val="FF0000"/>
                </a:solidFill>
              </a:rPr>
              <a:t>components.</a:t>
            </a:r>
          </a:p>
          <a:p>
            <a:pPr marL="457200" indent="-457200" algn="just">
              <a:buAutoNum type="arabicPeriod"/>
            </a:pPr>
            <a:r>
              <a:rPr lang="en-US" dirty="0" smtClean="0"/>
              <a:t>Object </a:t>
            </a:r>
            <a:r>
              <a:rPr lang="en-US" dirty="0"/>
              <a:t>Oriented Methodology asks the analyst to determine what the objects of the system are?, What responsibilities and relationships an object has to do with the other objects? and How they behave over time?</a:t>
            </a:r>
          </a:p>
          <a:p>
            <a:pPr algn="just"/>
            <a:endParaRPr lang="en-US" dirty="0"/>
          </a:p>
        </p:txBody>
      </p:sp>
    </p:spTree>
    <p:extLst>
      <p:ext uri="{BB962C8B-B14F-4D97-AF65-F5344CB8AC3E}">
        <p14:creationId xmlns:p14="http://schemas.microsoft.com/office/powerpoint/2010/main" val="2716356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1143000"/>
          </a:xfrm>
        </p:spPr>
        <p:txBody>
          <a:bodyPr/>
          <a:lstStyle/>
          <a:p>
            <a:r>
              <a:rPr lang="en-US" dirty="0" smtClean="0"/>
              <a:t>Object oriented development methods</a:t>
            </a:r>
            <a:endParaRPr lang="en-US" dirty="0"/>
          </a:p>
        </p:txBody>
      </p:sp>
      <p:sp>
        <p:nvSpPr>
          <p:cNvPr id="3" name="Content Placeholder 2"/>
          <p:cNvSpPr>
            <a:spLocks noGrp="1"/>
          </p:cNvSpPr>
          <p:nvPr>
            <p:ph sz="quarter" idx="1"/>
          </p:nvPr>
        </p:nvSpPr>
        <p:spPr/>
        <p:txBody>
          <a:bodyPr/>
          <a:lstStyle/>
          <a:p>
            <a:pPr marL="0" indent="0">
              <a:buNone/>
            </a:pPr>
            <a:r>
              <a:rPr lang="en-US" sz="2800" dirty="0" smtClean="0">
                <a:solidFill>
                  <a:srgbClr val="FF0000"/>
                </a:solidFill>
              </a:rPr>
              <a:t>Examples:</a:t>
            </a:r>
          </a:p>
          <a:p>
            <a:pPr marL="457200" indent="-457200">
              <a:buAutoNum type="arabicPeriod"/>
            </a:pPr>
            <a:r>
              <a:rPr lang="en-US" dirty="0" smtClean="0"/>
              <a:t>Xerox</a:t>
            </a:r>
          </a:p>
          <a:p>
            <a:pPr marL="457200" indent="-457200">
              <a:buAutoNum type="arabicPeriod"/>
            </a:pPr>
            <a:r>
              <a:rPr lang="en-US" dirty="0" smtClean="0"/>
              <a:t>Space Telescope</a:t>
            </a:r>
          </a:p>
          <a:p>
            <a:pPr marL="457200" indent="-457200">
              <a:buAutoNum type="arabicPeriod"/>
            </a:pPr>
            <a:r>
              <a:rPr lang="en-US" dirty="0" smtClean="0"/>
              <a:t>Hubble Database</a:t>
            </a:r>
          </a:p>
          <a:p>
            <a:pPr marL="457200" indent="-457200">
              <a:buAutoNum type="arabicPeriod"/>
            </a:pPr>
            <a:r>
              <a:rPr lang="en-US" dirty="0" smtClean="0"/>
              <a:t>British Airways</a:t>
            </a:r>
            <a:endParaRPr lang="en-US" dirty="0"/>
          </a:p>
        </p:txBody>
      </p:sp>
    </p:spTree>
    <p:extLst>
      <p:ext uri="{BB962C8B-B14F-4D97-AF65-F5344CB8AC3E}">
        <p14:creationId xmlns:p14="http://schemas.microsoft.com/office/powerpoint/2010/main" val="41355886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b="1" dirty="0"/>
              <a:t>Objectives of Object Oriented Methodologies</a:t>
            </a:r>
            <a:endParaRPr lang="en-US" dirty="0"/>
          </a:p>
        </p:txBody>
      </p:sp>
      <p:sp>
        <p:nvSpPr>
          <p:cNvPr id="3" name="Content Placeholder 2"/>
          <p:cNvSpPr>
            <a:spLocks noGrp="1"/>
          </p:cNvSpPr>
          <p:nvPr>
            <p:ph sz="quarter" idx="1"/>
          </p:nvPr>
        </p:nvSpPr>
        <p:spPr/>
        <p:txBody>
          <a:bodyPr/>
          <a:lstStyle/>
          <a:p>
            <a:r>
              <a:rPr lang="en-US" dirty="0"/>
              <a:t>To encourage greater re-use.</a:t>
            </a:r>
          </a:p>
          <a:p>
            <a:r>
              <a:rPr lang="en-US" dirty="0"/>
              <a:t>To produce a more detailed specification of system constraints.</a:t>
            </a:r>
          </a:p>
          <a:p>
            <a:r>
              <a:rPr lang="en-US" dirty="0"/>
              <a:t>To have fewer problems with validation (Are we building the right product?).</a:t>
            </a:r>
          </a:p>
          <a:p>
            <a:endParaRPr lang="en-US" dirty="0"/>
          </a:p>
        </p:txBody>
      </p:sp>
    </p:spTree>
    <p:extLst>
      <p:ext uri="{BB962C8B-B14F-4D97-AF65-F5344CB8AC3E}">
        <p14:creationId xmlns:p14="http://schemas.microsoft.com/office/powerpoint/2010/main" val="8522491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b="1" dirty="0"/>
              <a:t>Benefits of Object Oriented Methodologies</a:t>
            </a:r>
            <a:endParaRPr lang="en-US" dirty="0"/>
          </a:p>
        </p:txBody>
      </p:sp>
      <p:sp>
        <p:nvSpPr>
          <p:cNvPr id="3" name="Content Placeholder 2"/>
          <p:cNvSpPr>
            <a:spLocks noGrp="1"/>
          </p:cNvSpPr>
          <p:nvPr>
            <p:ph sz="quarter" idx="1"/>
          </p:nvPr>
        </p:nvSpPr>
        <p:spPr/>
        <p:txBody>
          <a:bodyPr/>
          <a:lstStyle/>
          <a:p>
            <a:pPr marL="457200" indent="-457200" algn="just">
              <a:buAutoNum type="arabicPeriod"/>
            </a:pPr>
            <a:r>
              <a:rPr lang="en-US" dirty="0" smtClean="0"/>
              <a:t>It </a:t>
            </a:r>
            <a:r>
              <a:rPr lang="en-US" dirty="0"/>
              <a:t>represents the problem domain, because it is easier to produce and understand </a:t>
            </a:r>
            <a:r>
              <a:rPr lang="en-US" dirty="0" smtClean="0"/>
              <a:t>designs.</a:t>
            </a:r>
          </a:p>
          <a:p>
            <a:pPr marL="457200" indent="-457200" algn="just">
              <a:buAutoNum type="arabicPeriod"/>
            </a:pPr>
            <a:endParaRPr lang="en-US" dirty="0"/>
          </a:p>
          <a:p>
            <a:pPr marL="457200" indent="-457200" algn="just">
              <a:buAutoNum type="arabicPeriod"/>
            </a:pPr>
            <a:r>
              <a:rPr lang="en-US" dirty="0" smtClean="0"/>
              <a:t>It </a:t>
            </a:r>
            <a:r>
              <a:rPr lang="en-US" dirty="0"/>
              <a:t>allows changes more </a:t>
            </a:r>
            <a:r>
              <a:rPr lang="en-US" dirty="0" smtClean="0"/>
              <a:t>easily.</a:t>
            </a:r>
          </a:p>
          <a:p>
            <a:pPr marL="457200" indent="-457200" algn="just">
              <a:buAutoNum type="arabicPeriod"/>
            </a:pPr>
            <a:endParaRPr lang="en-US" dirty="0"/>
          </a:p>
          <a:p>
            <a:pPr marL="457200" indent="-457200" algn="just">
              <a:buAutoNum type="arabicPeriod"/>
            </a:pPr>
            <a:r>
              <a:rPr lang="en-US" dirty="0" smtClean="0"/>
              <a:t>It </a:t>
            </a:r>
            <a:r>
              <a:rPr lang="en-US" dirty="0"/>
              <a:t>provides nice structures for thinking, abstracting and leads to modular design.</a:t>
            </a:r>
            <a:br>
              <a:rPr lang="en-US" dirty="0"/>
            </a:br>
            <a:endParaRPr lang="en-US" dirty="0"/>
          </a:p>
        </p:txBody>
      </p:sp>
    </p:spTree>
    <p:extLst>
      <p:ext uri="{BB962C8B-B14F-4D97-AF65-F5344CB8AC3E}">
        <p14:creationId xmlns:p14="http://schemas.microsoft.com/office/powerpoint/2010/main" val="19525793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1143000"/>
          </a:xfrm>
        </p:spPr>
        <p:txBody>
          <a:bodyPr/>
          <a:lstStyle/>
          <a:p>
            <a:r>
              <a:rPr lang="en-US" dirty="0" smtClean="0"/>
              <a:t>Object oriented method types</a:t>
            </a:r>
            <a:endParaRPr lang="en-US" dirty="0"/>
          </a:p>
        </p:txBody>
      </p:sp>
      <p:sp>
        <p:nvSpPr>
          <p:cNvPr id="3" name="Content Placeholder 2"/>
          <p:cNvSpPr>
            <a:spLocks noGrp="1"/>
          </p:cNvSpPr>
          <p:nvPr>
            <p:ph sz="quarter" idx="1"/>
          </p:nvPr>
        </p:nvSpPr>
        <p:spPr/>
        <p:txBody>
          <a:bodyPr>
            <a:noAutofit/>
          </a:bodyPr>
          <a:lstStyle/>
          <a:p>
            <a:pPr marL="0" indent="0">
              <a:buNone/>
            </a:pPr>
            <a:r>
              <a:rPr lang="en-US" sz="2800" dirty="0" smtClean="0">
                <a:solidFill>
                  <a:srgbClr val="0070C0"/>
                </a:solidFill>
              </a:rPr>
              <a:t> 1. Object </a:t>
            </a:r>
            <a:r>
              <a:rPr lang="en-US" sz="2800" dirty="0">
                <a:solidFill>
                  <a:srgbClr val="0070C0"/>
                </a:solidFill>
              </a:rPr>
              <a:t>Modeling Techniques (OMT</a:t>
            </a:r>
            <a:r>
              <a:rPr lang="en-US" sz="2800" dirty="0" smtClean="0">
                <a:solidFill>
                  <a:srgbClr val="0070C0"/>
                </a:solidFill>
              </a:rPr>
              <a:t>)</a:t>
            </a:r>
          </a:p>
          <a:p>
            <a:pPr marL="0" indent="0">
              <a:buNone/>
            </a:pPr>
            <a:endParaRPr lang="en-US" sz="2800" dirty="0">
              <a:solidFill>
                <a:srgbClr val="0070C0"/>
              </a:solidFill>
            </a:endParaRPr>
          </a:p>
          <a:p>
            <a:pPr marL="0" indent="0">
              <a:buNone/>
            </a:pPr>
            <a:r>
              <a:rPr lang="en-US" sz="2800" dirty="0">
                <a:solidFill>
                  <a:srgbClr val="0070C0"/>
                </a:solidFill>
              </a:rPr>
              <a:t/>
            </a:r>
            <a:br>
              <a:rPr lang="en-US" sz="2800" dirty="0">
                <a:solidFill>
                  <a:srgbClr val="0070C0"/>
                </a:solidFill>
              </a:rPr>
            </a:br>
            <a:r>
              <a:rPr lang="en-US" sz="2800" dirty="0" smtClean="0">
                <a:solidFill>
                  <a:srgbClr val="0070C0"/>
                </a:solidFill>
              </a:rPr>
              <a:t>     2</a:t>
            </a:r>
            <a:r>
              <a:rPr lang="en-US" sz="2800" dirty="0">
                <a:solidFill>
                  <a:srgbClr val="0070C0"/>
                </a:solidFill>
              </a:rPr>
              <a:t>. Object Process Methodology (OPM</a:t>
            </a:r>
            <a:r>
              <a:rPr lang="en-US" sz="2800" dirty="0" smtClean="0">
                <a:solidFill>
                  <a:srgbClr val="0070C0"/>
                </a:solidFill>
              </a:rPr>
              <a:t>)</a:t>
            </a:r>
          </a:p>
          <a:p>
            <a:pPr marL="0" indent="0">
              <a:buNone/>
            </a:pPr>
            <a:endParaRPr lang="en-US" sz="2800" dirty="0">
              <a:solidFill>
                <a:srgbClr val="0070C0"/>
              </a:solidFill>
            </a:endParaRPr>
          </a:p>
          <a:p>
            <a:pPr marL="0" indent="0">
              <a:buNone/>
            </a:pPr>
            <a:endParaRPr lang="en-US" sz="2800" dirty="0" smtClean="0">
              <a:solidFill>
                <a:srgbClr val="0070C0"/>
              </a:solidFill>
            </a:endParaRPr>
          </a:p>
          <a:p>
            <a:pPr marL="0" indent="0">
              <a:buNone/>
            </a:pPr>
            <a:r>
              <a:rPr lang="en-US" sz="2800" dirty="0" smtClean="0">
                <a:solidFill>
                  <a:srgbClr val="0070C0"/>
                </a:solidFill>
              </a:rPr>
              <a:t>                 3. </a:t>
            </a:r>
            <a:r>
              <a:rPr lang="en-US" sz="2800" dirty="0">
                <a:solidFill>
                  <a:srgbClr val="0070C0"/>
                </a:solidFill>
              </a:rPr>
              <a:t>Rational Unified Process (RUP)</a:t>
            </a:r>
          </a:p>
        </p:txBody>
      </p:sp>
    </p:spTree>
    <p:extLst>
      <p:ext uri="{BB962C8B-B14F-4D97-AF65-F5344CB8AC3E}">
        <p14:creationId xmlns:p14="http://schemas.microsoft.com/office/powerpoint/2010/main" val="15150802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1143000"/>
          </a:xfrm>
        </p:spPr>
        <p:txBody>
          <a:bodyPr/>
          <a:lstStyle/>
          <a:p>
            <a:r>
              <a:rPr lang="en-US" b="1" dirty="0" smtClean="0"/>
              <a:t>1. Object </a:t>
            </a:r>
            <a:r>
              <a:rPr lang="en-US" b="1" dirty="0"/>
              <a:t>Modeling Techniques (OMT)</a:t>
            </a:r>
            <a:endParaRPr lang="en-US" dirty="0"/>
          </a:p>
        </p:txBody>
      </p:sp>
      <p:sp>
        <p:nvSpPr>
          <p:cNvPr id="3" name="Content Placeholder 2"/>
          <p:cNvSpPr>
            <a:spLocks noGrp="1"/>
          </p:cNvSpPr>
          <p:nvPr>
            <p:ph sz="quarter" idx="1"/>
          </p:nvPr>
        </p:nvSpPr>
        <p:spPr/>
        <p:txBody>
          <a:bodyPr/>
          <a:lstStyle/>
          <a:p>
            <a:pPr algn="just"/>
            <a:r>
              <a:rPr lang="en-US" dirty="0"/>
              <a:t>It was one of the first object oriented methodologies and was introduced by </a:t>
            </a:r>
            <a:r>
              <a:rPr lang="en-US" dirty="0" err="1"/>
              <a:t>Rumbaugh</a:t>
            </a:r>
            <a:r>
              <a:rPr lang="en-US" dirty="0"/>
              <a:t> in 1991.</a:t>
            </a:r>
          </a:p>
          <a:p>
            <a:pPr algn="just"/>
            <a:r>
              <a:rPr lang="en-US" dirty="0"/>
              <a:t>OMT uses three different models that are combined in a way that is analogous to the older structured methodologies.</a:t>
            </a:r>
          </a:p>
        </p:txBody>
      </p:sp>
    </p:spTree>
    <p:extLst>
      <p:ext uri="{BB962C8B-B14F-4D97-AF65-F5344CB8AC3E}">
        <p14:creationId xmlns:p14="http://schemas.microsoft.com/office/powerpoint/2010/main" val="15150802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1. Object </a:t>
            </a:r>
            <a:r>
              <a:rPr lang="en-US" b="1" dirty="0"/>
              <a:t>Modeling Techniques (OMT)</a:t>
            </a:r>
            <a:endParaRPr lang="en-US" dirty="0"/>
          </a:p>
        </p:txBody>
      </p:sp>
      <p:pic>
        <p:nvPicPr>
          <p:cNvPr id="10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7622077" cy="4938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81830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1143000"/>
          </a:xfrm>
        </p:spPr>
        <p:txBody>
          <a:bodyPr/>
          <a:lstStyle/>
          <a:p>
            <a:r>
              <a:rPr lang="en-US" b="1" dirty="0" smtClean="0"/>
              <a:t>1. Object </a:t>
            </a:r>
            <a:r>
              <a:rPr lang="en-US" b="1" dirty="0"/>
              <a:t>Modeling Techniques (OMT)</a:t>
            </a:r>
            <a:endParaRPr lang="en-US" dirty="0"/>
          </a:p>
        </p:txBody>
      </p:sp>
      <p:sp>
        <p:nvSpPr>
          <p:cNvPr id="3" name="Content Placeholder 2"/>
          <p:cNvSpPr>
            <a:spLocks noGrp="1"/>
          </p:cNvSpPr>
          <p:nvPr>
            <p:ph sz="quarter" idx="1"/>
          </p:nvPr>
        </p:nvSpPr>
        <p:spPr>
          <a:xfrm>
            <a:off x="457200" y="1600200"/>
            <a:ext cx="7924800" cy="4873752"/>
          </a:xfrm>
        </p:spPr>
        <p:txBody>
          <a:bodyPr/>
          <a:lstStyle/>
          <a:p>
            <a:pPr marL="0" indent="0" algn="just">
              <a:buNone/>
            </a:pPr>
            <a:r>
              <a:rPr lang="en-US" b="1" dirty="0" smtClean="0">
                <a:solidFill>
                  <a:srgbClr val="FF0000"/>
                </a:solidFill>
              </a:rPr>
              <a:t>A.  Analysis:- </a:t>
            </a:r>
            <a:r>
              <a:rPr lang="en-US" dirty="0" smtClean="0"/>
              <a:t>The </a:t>
            </a:r>
            <a:r>
              <a:rPr lang="en-US" dirty="0"/>
              <a:t>main goal of the analysis is to build models of the world.</a:t>
            </a:r>
          </a:p>
          <a:p>
            <a:pPr marL="0" indent="0" algn="just">
              <a:buNone/>
            </a:pPr>
            <a:r>
              <a:rPr lang="en-US" dirty="0"/>
              <a:t>The requirements of the users, developers and managers provide the information needed to develop the initial problem statement.</a:t>
            </a:r>
          </a:p>
        </p:txBody>
      </p:sp>
    </p:spTree>
    <p:extLst>
      <p:ext uri="{BB962C8B-B14F-4D97-AF65-F5344CB8AC3E}">
        <p14:creationId xmlns:p14="http://schemas.microsoft.com/office/powerpoint/2010/main" val="1515080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5"/>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000"/>
              <a:buFont typeface="Century Schoolbook"/>
              <a:buNone/>
            </a:pPr>
            <a:r>
              <a:rPr lang="en-US" b="1" dirty="0" smtClean="0"/>
              <a:t>Software engineering</a:t>
            </a:r>
            <a:endParaRPr dirty="0"/>
          </a:p>
        </p:txBody>
      </p:sp>
      <p:sp>
        <p:nvSpPr>
          <p:cNvPr id="153" name="Google Shape;153;p15"/>
          <p:cNvSpPr txBox="1">
            <a:spLocks noGrp="1"/>
          </p:cNvSpPr>
          <p:nvPr>
            <p:ph type="body" idx="1"/>
          </p:nvPr>
        </p:nvSpPr>
        <p:spPr>
          <a:xfrm>
            <a:off x="457200" y="1600200"/>
            <a:ext cx="7467600" cy="4873752"/>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1680"/>
              <a:buNone/>
            </a:pPr>
            <a:endParaRPr lang="en-US" b="1" dirty="0" smtClean="0"/>
          </a:p>
          <a:p>
            <a:pPr marL="0" lvl="0" indent="0" algn="just" rtl="0">
              <a:spcBef>
                <a:spcPts val="0"/>
              </a:spcBef>
              <a:spcAft>
                <a:spcPts val="0"/>
              </a:spcAft>
              <a:buSzPts val="1680"/>
              <a:buNone/>
            </a:pPr>
            <a:r>
              <a:rPr lang="en-US" sz="4800" b="1" dirty="0" smtClean="0">
                <a:solidFill>
                  <a:srgbClr val="FF0000"/>
                </a:solidFill>
              </a:rPr>
              <a:t>   SOFTWARE</a:t>
            </a:r>
          </a:p>
          <a:p>
            <a:pPr marL="0" lvl="0" indent="0" algn="just" rtl="0">
              <a:spcBef>
                <a:spcPts val="0"/>
              </a:spcBef>
              <a:spcAft>
                <a:spcPts val="0"/>
              </a:spcAft>
              <a:buSzPts val="1680"/>
              <a:buNone/>
            </a:pPr>
            <a:endParaRPr lang="en-US" sz="4800" b="1" dirty="0">
              <a:solidFill>
                <a:srgbClr val="FF0000"/>
              </a:solidFill>
            </a:endParaRPr>
          </a:p>
          <a:p>
            <a:pPr marL="0" lvl="0" indent="0" algn="just" rtl="0">
              <a:spcBef>
                <a:spcPts val="0"/>
              </a:spcBef>
              <a:spcAft>
                <a:spcPts val="0"/>
              </a:spcAft>
              <a:buSzPts val="1680"/>
              <a:buNone/>
            </a:pPr>
            <a:r>
              <a:rPr lang="en-US" sz="4800" b="1" dirty="0" smtClean="0">
                <a:solidFill>
                  <a:srgbClr val="FF0000"/>
                </a:solidFill>
              </a:rPr>
              <a:t>          + </a:t>
            </a:r>
          </a:p>
          <a:p>
            <a:pPr marL="0" lvl="0" indent="0" algn="just" rtl="0">
              <a:spcBef>
                <a:spcPts val="0"/>
              </a:spcBef>
              <a:spcAft>
                <a:spcPts val="0"/>
              </a:spcAft>
              <a:buSzPts val="1680"/>
              <a:buNone/>
            </a:pPr>
            <a:r>
              <a:rPr lang="en-US" sz="4800" b="1" dirty="0">
                <a:solidFill>
                  <a:srgbClr val="FF0000"/>
                </a:solidFill>
              </a:rPr>
              <a:t> </a:t>
            </a:r>
            <a:r>
              <a:rPr lang="en-US" sz="4800" b="1" dirty="0" smtClean="0">
                <a:solidFill>
                  <a:srgbClr val="FF0000"/>
                </a:solidFill>
              </a:rPr>
              <a:t> </a:t>
            </a:r>
          </a:p>
          <a:p>
            <a:pPr marL="0" lvl="0" indent="0" algn="just" rtl="0">
              <a:spcBef>
                <a:spcPts val="0"/>
              </a:spcBef>
              <a:spcAft>
                <a:spcPts val="0"/>
              </a:spcAft>
              <a:buSzPts val="1680"/>
              <a:buNone/>
            </a:pPr>
            <a:r>
              <a:rPr lang="en-US" sz="4800" b="1" dirty="0">
                <a:solidFill>
                  <a:srgbClr val="FF0000"/>
                </a:solidFill>
              </a:rPr>
              <a:t> </a:t>
            </a:r>
            <a:r>
              <a:rPr lang="en-US" sz="4800" b="1" dirty="0" smtClean="0">
                <a:solidFill>
                  <a:srgbClr val="FF0000"/>
                </a:solidFill>
              </a:rPr>
              <a:t>           ENGIEERING</a:t>
            </a:r>
            <a:endParaRPr sz="4800" dirty="0">
              <a:solidFill>
                <a:srgbClr val="FF0000"/>
              </a:solidFill>
            </a:endParaRPr>
          </a:p>
          <a:p>
            <a:pPr marL="274320" lvl="0" indent="-167640" algn="l" rtl="0">
              <a:spcBef>
                <a:spcPts val="600"/>
              </a:spcBef>
              <a:spcAft>
                <a:spcPts val="0"/>
              </a:spcAft>
              <a:buSzPts val="1680"/>
              <a:buNone/>
            </a:pPr>
            <a:endParaRPr dirty="0">
              <a:solidFill>
                <a:srgbClr val="FF0000"/>
              </a:solidFill>
            </a:endParaRPr>
          </a:p>
        </p:txBody>
      </p:sp>
    </p:spTree>
    <p:extLst>
      <p:ext uri="{BB962C8B-B14F-4D97-AF65-F5344CB8AC3E}">
        <p14:creationId xmlns:p14="http://schemas.microsoft.com/office/powerpoint/2010/main" val="5785124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1143000"/>
          </a:xfrm>
        </p:spPr>
        <p:txBody>
          <a:bodyPr/>
          <a:lstStyle/>
          <a:p>
            <a:r>
              <a:rPr lang="en-US" b="1" dirty="0" smtClean="0"/>
              <a:t>1. Object </a:t>
            </a:r>
            <a:r>
              <a:rPr lang="en-US" b="1" dirty="0"/>
              <a:t>Modeling Techniques (OMT)</a:t>
            </a:r>
            <a:endParaRPr lang="en-US" dirty="0"/>
          </a:p>
        </p:txBody>
      </p:sp>
      <p:sp>
        <p:nvSpPr>
          <p:cNvPr id="3" name="Content Placeholder 2"/>
          <p:cNvSpPr>
            <a:spLocks noGrp="1"/>
          </p:cNvSpPr>
          <p:nvPr>
            <p:ph sz="quarter" idx="1"/>
          </p:nvPr>
        </p:nvSpPr>
        <p:spPr>
          <a:xfrm>
            <a:off x="457200" y="1600200"/>
            <a:ext cx="7924800" cy="4873752"/>
          </a:xfrm>
        </p:spPr>
        <p:txBody>
          <a:bodyPr/>
          <a:lstStyle/>
          <a:p>
            <a:pPr marL="0" indent="0">
              <a:buNone/>
            </a:pPr>
            <a:r>
              <a:rPr lang="en-US" b="1" dirty="0">
                <a:solidFill>
                  <a:srgbClr val="FF0000"/>
                </a:solidFill>
              </a:rPr>
              <a:t>B</a:t>
            </a:r>
            <a:r>
              <a:rPr lang="en-US" b="1" dirty="0" smtClean="0">
                <a:solidFill>
                  <a:srgbClr val="FF0000"/>
                </a:solidFill>
              </a:rPr>
              <a:t>. </a:t>
            </a:r>
            <a:r>
              <a:rPr lang="en-US" b="1" dirty="0">
                <a:solidFill>
                  <a:srgbClr val="FF0000"/>
                </a:solidFill>
              </a:rPr>
              <a:t>OMT </a:t>
            </a:r>
            <a:r>
              <a:rPr lang="en-US" b="1" dirty="0" smtClean="0">
                <a:solidFill>
                  <a:srgbClr val="FF0000"/>
                </a:solidFill>
              </a:rPr>
              <a:t>Models</a:t>
            </a:r>
          </a:p>
          <a:p>
            <a:pPr marL="0" indent="0">
              <a:buNone/>
            </a:pPr>
            <a:endParaRPr lang="en-US" b="1" dirty="0">
              <a:solidFill>
                <a:srgbClr val="FF0000"/>
              </a:solidFill>
            </a:endParaRPr>
          </a:p>
          <a:p>
            <a:pPr marL="0" indent="0">
              <a:buNone/>
            </a:pPr>
            <a:r>
              <a:rPr lang="en-US" b="1" dirty="0" smtClean="0">
                <a:solidFill>
                  <a:schemeClr val="accent2">
                    <a:lumMod val="75000"/>
                  </a:schemeClr>
                </a:solidFill>
              </a:rPr>
              <a:t>      1. Object Model</a:t>
            </a:r>
          </a:p>
          <a:p>
            <a:pPr marL="0" indent="0">
              <a:buNone/>
            </a:pPr>
            <a:r>
              <a:rPr lang="en-US" b="1" dirty="0">
                <a:solidFill>
                  <a:schemeClr val="accent2">
                    <a:lumMod val="75000"/>
                  </a:schemeClr>
                </a:solidFill>
              </a:rPr>
              <a:t> </a:t>
            </a:r>
            <a:r>
              <a:rPr lang="en-US" b="1" dirty="0" smtClean="0">
                <a:solidFill>
                  <a:schemeClr val="accent2">
                    <a:lumMod val="75000"/>
                  </a:schemeClr>
                </a:solidFill>
              </a:rPr>
              <a:t>     2. Dynamic Model</a:t>
            </a:r>
          </a:p>
          <a:p>
            <a:pPr marL="0" indent="0">
              <a:buNone/>
            </a:pPr>
            <a:r>
              <a:rPr lang="en-US" b="1" dirty="0">
                <a:solidFill>
                  <a:schemeClr val="accent2">
                    <a:lumMod val="75000"/>
                  </a:schemeClr>
                </a:solidFill>
              </a:rPr>
              <a:t> </a:t>
            </a:r>
            <a:r>
              <a:rPr lang="en-US" b="1" dirty="0" smtClean="0">
                <a:solidFill>
                  <a:schemeClr val="accent2">
                    <a:lumMod val="75000"/>
                  </a:schemeClr>
                </a:solidFill>
              </a:rPr>
              <a:t>     3. Functional model</a:t>
            </a:r>
          </a:p>
          <a:p>
            <a:pPr marL="0" indent="0">
              <a:buNone/>
            </a:pPr>
            <a:endParaRPr 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1055" y="2209800"/>
            <a:ext cx="3845884"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752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1143000"/>
          </a:xfrm>
        </p:spPr>
        <p:txBody>
          <a:bodyPr/>
          <a:lstStyle/>
          <a:p>
            <a:r>
              <a:rPr lang="en-US" b="1" dirty="0" smtClean="0"/>
              <a:t>1. Object </a:t>
            </a:r>
            <a:r>
              <a:rPr lang="en-US" b="1" dirty="0"/>
              <a:t>Modeling Techniques (OMT)</a:t>
            </a:r>
            <a:endParaRPr lang="en-US" dirty="0"/>
          </a:p>
        </p:txBody>
      </p:sp>
      <p:sp>
        <p:nvSpPr>
          <p:cNvPr id="3" name="Content Placeholder 2"/>
          <p:cNvSpPr>
            <a:spLocks noGrp="1"/>
          </p:cNvSpPr>
          <p:nvPr>
            <p:ph sz="quarter" idx="1"/>
          </p:nvPr>
        </p:nvSpPr>
        <p:spPr>
          <a:xfrm>
            <a:off x="457200" y="1600200"/>
            <a:ext cx="7924800" cy="4873752"/>
          </a:xfrm>
        </p:spPr>
        <p:txBody>
          <a:bodyPr/>
          <a:lstStyle/>
          <a:p>
            <a:pPr marL="0" indent="0" algn="just">
              <a:buNone/>
            </a:pPr>
            <a:r>
              <a:rPr lang="en-US" b="1" dirty="0" smtClean="0">
                <a:solidFill>
                  <a:schemeClr val="accent2">
                    <a:lumMod val="75000"/>
                  </a:schemeClr>
                </a:solidFill>
              </a:rPr>
              <a:t>1.  </a:t>
            </a:r>
            <a:r>
              <a:rPr lang="en-US" b="1" dirty="0">
                <a:solidFill>
                  <a:schemeClr val="accent2">
                    <a:lumMod val="75000"/>
                  </a:schemeClr>
                </a:solidFill>
              </a:rPr>
              <a:t>Object </a:t>
            </a:r>
            <a:r>
              <a:rPr lang="en-US" b="1" dirty="0" smtClean="0">
                <a:solidFill>
                  <a:schemeClr val="accent2">
                    <a:lumMod val="75000"/>
                  </a:schemeClr>
                </a:solidFill>
              </a:rPr>
              <a:t>Model:- </a:t>
            </a:r>
            <a:r>
              <a:rPr lang="en-US" dirty="0" smtClean="0"/>
              <a:t>It </a:t>
            </a:r>
            <a:r>
              <a:rPr lang="en-US" dirty="0"/>
              <a:t>depicts the object classes and their relationships as a class diagram, which represents the static structure of the system.</a:t>
            </a:r>
          </a:p>
          <a:p>
            <a:pPr marL="0" indent="0" algn="just">
              <a:buNone/>
            </a:pPr>
            <a:endParaRPr lang="en-US" dirty="0" smtClean="0"/>
          </a:p>
          <a:p>
            <a:pPr marL="0" indent="0" algn="just">
              <a:buNone/>
            </a:pPr>
            <a:r>
              <a:rPr lang="en-US" dirty="0" smtClean="0"/>
              <a:t>It </a:t>
            </a:r>
            <a:r>
              <a:rPr lang="en-US" dirty="0"/>
              <a:t>observes all the objects as static and does not pay any attention to their dynamic nature.</a:t>
            </a:r>
          </a:p>
          <a:p>
            <a:pPr marL="0" indent="0">
              <a:buNone/>
            </a:pPr>
            <a:endParaRPr lang="en-US" dirty="0"/>
          </a:p>
        </p:txBody>
      </p:sp>
    </p:spTree>
    <p:extLst>
      <p:ext uri="{BB962C8B-B14F-4D97-AF65-F5344CB8AC3E}">
        <p14:creationId xmlns:p14="http://schemas.microsoft.com/office/powerpoint/2010/main" val="4265752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1143000"/>
          </a:xfrm>
        </p:spPr>
        <p:txBody>
          <a:bodyPr/>
          <a:lstStyle/>
          <a:p>
            <a:r>
              <a:rPr lang="en-US" b="1" dirty="0" smtClean="0"/>
              <a:t>1. Object </a:t>
            </a:r>
            <a:r>
              <a:rPr lang="en-US" b="1" dirty="0"/>
              <a:t>Modeling Techniques (OMT)</a:t>
            </a:r>
            <a:endParaRPr lang="en-US" dirty="0"/>
          </a:p>
        </p:txBody>
      </p:sp>
      <p:sp>
        <p:nvSpPr>
          <p:cNvPr id="3" name="Content Placeholder 2"/>
          <p:cNvSpPr>
            <a:spLocks noGrp="1"/>
          </p:cNvSpPr>
          <p:nvPr>
            <p:ph sz="quarter" idx="1"/>
          </p:nvPr>
        </p:nvSpPr>
        <p:spPr>
          <a:xfrm>
            <a:off x="457200" y="1600200"/>
            <a:ext cx="7924800" cy="4873752"/>
          </a:xfrm>
        </p:spPr>
        <p:txBody>
          <a:bodyPr/>
          <a:lstStyle/>
          <a:p>
            <a:pPr marL="0" indent="0" algn="just">
              <a:buNone/>
            </a:pPr>
            <a:r>
              <a:rPr lang="en-US" b="1" dirty="0" smtClean="0">
                <a:solidFill>
                  <a:schemeClr val="accent2">
                    <a:lumMod val="75000"/>
                  </a:schemeClr>
                </a:solidFill>
              </a:rPr>
              <a:t>2. Dynamic Model:- </a:t>
            </a:r>
            <a:r>
              <a:rPr lang="en-US" dirty="0" smtClean="0"/>
              <a:t>It </a:t>
            </a:r>
            <a:r>
              <a:rPr lang="en-US" dirty="0"/>
              <a:t>captures the behavior of the system over time and the flow control and events in the Event-Trace Diagrams and State Transition Diagrams.</a:t>
            </a:r>
          </a:p>
          <a:p>
            <a:pPr marL="0" indent="0" algn="just">
              <a:buNone/>
            </a:pPr>
            <a:endParaRPr lang="en-US" dirty="0" smtClean="0"/>
          </a:p>
          <a:p>
            <a:pPr marL="0" indent="0" algn="just">
              <a:buNone/>
            </a:pPr>
            <a:r>
              <a:rPr lang="en-US" dirty="0" smtClean="0"/>
              <a:t>It </a:t>
            </a:r>
            <a:r>
              <a:rPr lang="en-US" dirty="0"/>
              <a:t>portrays the changes occurring in the states of various objects with the events that might occur in the system.</a:t>
            </a:r>
          </a:p>
        </p:txBody>
      </p:sp>
    </p:spTree>
    <p:extLst>
      <p:ext uri="{BB962C8B-B14F-4D97-AF65-F5344CB8AC3E}">
        <p14:creationId xmlns:p14="http://schemas.microsoft.com/office/powerpoint/2010/main" val="4265752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1143000"/>
          </a:xfrm>
        </p:spPr>
        <p:txBody>
          <a:bodyPr/>
          <a:lstStyle/>
          <a:p>
            <a:r>
              <a:rPr lang="en-US" b="1" dirty="0" smtClean="0"/>
              <a:t>1. Object </a:t>
            </a:r>
            <a:r>
              <a:rPr lang="en-US" b="1" dirty="0"/>
              <a:t>Modeling Techniques (OMT)</a:t>
            </a:r>
            <a:endParaRPr lang="en-US" dirty="0"/>
          </a:p>
        </p:txBody>
      </p:sp>
      <p:sp>
        <p:nvSpPr>
          <p:cNvPr id="3" name="Content Placeholder 2"/>
          <p:cNvSpPr>
            <a:spLocks noGrp="1"/>
          </p:cNvSpPr>
          <p:nvPr>
            <p:ph sz="quarter" idx="1"/>
          </p:nvPr>
        </p:nvSpPr>
        <p:spPr>
          <a:xfrm>
            <a:off x="457200" y="1600200"/>
            <a:ext cx="7924800" cy="4873752"/>
          </a:xfrm>
        </p:spPr>
        <p:txBody>
          <a:bodyPr/>
          <a:lstStyle/>
          <a:p>
            <a:pPr marL="0" indent="0" algn="just">
              <a:buNone/>
            </a:pPr>
            <a:r>
              <a:rPr lang="en-US" b="1" dirty="0" smtClean="0">
                <a:solidFill>
                  <a:schemeClr val="accent2">
                    <a:lumMod val="75000"/>
                  </a:schemeClr>
                </a:solidFill>
              </a:rPr>
              <a:t>3. Functional Model:-  </a:t>
            </a:r>
            <a:r>
              <a:rPr lang="en-US" dirty="0" smtClean="0"/>
              <a:t>It </a:t>
            </a:r>
            <a:r>
              <a:rPr lang="en-US" dirty="0"/>
              <a:t>describes the data transformations of the system.</a:t>
            </a:r>
          </a:p>
          <a:p>
            <a:pPr marL="0" indent="0" algn="just">
              <a:buNone/>
            </a:pPr>
            <a:endParaRPr lang="en-US" dirty="0" smtClean="0"/>
          </a:p>
          <a:p>
            <a:pPr marL="0" indent="0" algn="just">
              <a:buNone/>
            </a:pPr>
            <a:r>
              <a:rPr lang="en-US" dirty="0" smtClean="0"/>
              <a:t>It </a:t>
            </a:r>
            <a:r>
              <a:rPr lang="en-US" dirty="0"/>
              <a:t>describes the flow of data and the changes that occur to the data throughout the system.</a:t>
            </a:r>
          </a:p>
        </p:txBody>
      </p:sp>
    </p:spTree>
    <p:extLst>
      <p:ext uri="{BB962C8B-B14F-4D97-AF65-F5344CB8AC3E}">
        <p14:creationId xmlns:p14="http://schemas.microsoft.com/office/powerpoint/2010/main" val="210899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1143000"/>
          </a:xfrm>
        </p:spPr>
        <p:txBody>
          <a:bodyPr/>
          <a:lstStyle/>
          <a:p>
            <a:r>
              <a:rPr lang="en-US" b="1" dirty="0" smtClean="0"/>
              <a:t>1. Object </a:t>
            </a:r>
            <a:r>
              <a:rPr lang="en-US" b="1" dirty="0"/>
              <a:t>Modeling Techniques (OMT)</a:t>
            </a:r>
            <a:endParaRPr lang="en-US" dirty="0"/>
          </a:p>
        </p:txBody>
      </p:sp>
      <p:sp>
        <p:nvSpPr>
          <p:cNvPr id="3" name="Content Placeholder 2"/>
          <p:cNvSpPr>
            <a:spLocks noGrp="1"/>
          </p:cNvSpPr>
          <p:nvPr>
            <p:ph sz="quarter" idx="1"/>
          </p:nvPr>
        </p:nvSpPr>
        <p:spPr>
          <a:xfrm>
            <a:off x="457200" y="1600200"/>
            <a:ext cx="7924800" cy="4873752"/>
          </a:xfrm>
        </p:spPr>
        <p:txBody>
          <a:bodyPr/>
          <a:lstStyle/>
          <a:p>
            <a:pPr marL="0" indent="0" algn="just">
              <a:buNone/>
            </a:pPr>
            <a:r>
              <a:rPr lang="en-US" dirty="0" smtClean="0">
                <a:solidFill>
                  <a:srgbClr val="FF0000"/>
                </a:solidFill>
              </a:rPr>
              <a:t>C. Design:- </a:t>
            </a:r>
            <a:r>
              <a:rPr lang="en-US" dirty="0" smtClean="0"/>
              <a:t>It </a:t>
            </a:r>
            <a:r>
              <a:rPr lang="en-US" dirty="0"/>
              <a:t>specifies all of the details needed to describe how the system will be implemented.</a:t>
            </a:r>
          </a:p>
          <a:p>
            <a:pPr algn="just"/>
            <a:r>
              <a:rPr lang="en-US" dirty="0"/>
              <a:t>In this phase, the details of the system analysis and system design are implemented.</a:t>
            </a:r>
          </a:p>
          <a:p>
            <a:pPr algn="just"/>
            <a:r>
              <a:rPr lang="en-US" dirty="0"/>
              <a:t>The objects identified in the system design phase are designed</a:t>
            </a:r>
            <a:r>
              <a:rPr lang="en-US" dirty="0" smtClean="0"/>
              <a:t>.</a:t>
            </a:r>
          </a:p>
          <a:p>
            <a:pPr algn="just"/>
            <a:endParaRPr lang="en-US" dirty="0"/>
          </a:p>
          <a:p>
            <a:pPr marL="0" indent="0" algn="just">
              <a:buNone/>
            </a:pPr>
            <a:r>
              <a:rPr lang="en-US" dirty="0" smtClean="0">
                <a:solidFill>
                  <a:srgbClr val="FF0000"/>
                </a:solidFill>
              </a:rPr>
              <a:t>D. Coding:- </a:t>
            </a:r>
            <a:endParaRPr lang="en-US" dirty="0">
              <a:solidFill>
                <a:srgbClr val="FF0000"/>
              </a:solidFill>
            </a:endParaRPr>
          </a:p>
          <a:p>
            <a:pPr marL="0" indent="0" algn="just">
              <a:buNone/>
            </a:pPr>
            <a:endParaRPr lang="en-US" dirty="0"/>
          </a:p>
        </p:txBody>
      </p:sp>
    </p:spTree>
    <p:extLst>
      <p:ext uri="{BB962C8B-B14F-4D97-AF65-F5344CB8AC3E}">
        <p14:creationId xmlns:p14="http://schemas.microsoft.com/office/powerpoint/2010/main" val="210899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1143000"/>
          </a:xfrm>
        </p:spPr>
        <p:txBody>
          <a:bodyPr/>
          <a:lstStyle/>
          <a:p>
            <a:r>
              <a:rPr lang="en-US" b="1" dirty="0"/>
              <a:t> </a:t>
            </a:r>
            <a:r>
              <a:rPr lang="en-US" b="1" dirty="0" smtClean="0"/>
              <a:t>2. Object </a:t>
            </a:r>
            <a:r>
              <a:rPr lang="en-US" b="1" dirty="0"/>
              <a:t>Process Methodology (OPM)</a:t>
            </a:r>
            <a:endParaRPr lang="en-US" dirty="0"/>
          </a:p>
        </p:txBody>
      </p:sp>
      <p:sp>
        <p:nvSpPr>
          <p:cNvPr id="3" name="Content Placeholder 2"/>
          <p:cNvSpPr>
            <a:spLocks noGrp="1"/>
          </p:cNvSpPr>
          <p:nvPr>
            <p:ph sz="quarter" idx="1"/>
          </p:nvPr>
        </p:nvSpPr>
        <p:spPr>
          <a:xfrm>
            <a:off x="457200" y="1600200"/>
            <a:ext cx="7924800" cy="4873752"/>
          </a:xfrm>
        </p:spPr>
        <p:txBody>
          <a:bodyPr/>
          <a:lstStyle/>
          <a:p>
            <a:pPr algn="just"/>
            <a:r>
              <a:rPr lang="en-US" dirty="0"/>
              <a:t>It is also called as second generation methodology.</a:t>
            </a:r>
          </a:p>
          <a:p>
            <a:pPr algn="just"/>
            <a:r>
              <a:rPr lang="en-US" dirty="0"/>
              <a:t>It was first introduced in 1995.</a:t>
            </a:r>
          </a:p>
          <a:p>
            <a:pPr algn="just"/>
            <a:r>
              <a:rPr lang="en-US" dirty="0"/>
              <a:t>It has only one diagram that is the Object Process Diagram (OPD) which is used for modeling the structure, function and behavior of the system.</a:t>
            </a:r>
          </a:p>
          <a:p>
            <a:pPr algn="just"/>
            <a:r>
              <a:rPr lang="en-US" dirty="0"/>
              <a:t>It has a strong emphasis on modeling but has a weaker emphasis on process.</a:t>
            </a:r>
          </a:p>
          <a:p>
            <a:pPr algn="just"/>
            <a:r>
              <a:rPr lang="en-US" dirty="0"/>
              <a:t>It consists of three main processes:</a:t>
            </a:r>
          </a:p>
        </p:txBody>
      </p:sp>
    </p:spTree>
    <p:extLst>
      <p:ext uri="{BB962C8B-B14F-4D97-AF65-F5344CB8AC3E}">
        <p14:creationId xmlns:p14="http://schemas.microsoft.com/office/powerpoint/2010/main" val="21089916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1143000"/>
          </a:xfrm>
        </p:spPr>
        <p:txBody>
          <a:bodyPr/>
          <a:lstStyle/>
          <a:p>
            <a:r>
              <a:rPr lang="en-US" b="1" dirty="0"/>
              <a:t> </a:t>
            </a:r>
            <a:r>
              <a:rPr lang="en-US" b="1" dirty="0" smtClean="0"/>
              <a:t>2. Object </a:t>
            </a:r>
            <a:r>
              <a:rPr lang="en-US" b="1" dirty="0"/>
              <a:t>Process Methodology (OPM)</a:t>
            </a:r>
            <a:endParaRPr lang="en-US" dirty="0"/>
          </a:p>
        </p:txBody>
      </p:sp>
      <p:sp>
        <p:nvSpPr>
          <p:cNvPr id="3" name="Content Placeholder 2"/>
          <p:cNvSpPr>
            <a:spLocks noGrp="1"/>
          </p:cNvSpPr>
          <p:nvPr>
            <p:ph sz="quarter" idx="1"/>
          </p:nvPr>
        </p:nvSpPr>
        <p:spPr>
          <a:xfrm>
            <a:off x="457200" y="1600200"/>
            <a:ext cx="7924800" cy="4873752"/>
          </a:xfrm>
        </p:spPr>
        <p:txBody>
          <a:bodyPr/>
          <a:lstStyle/>
          <a:p>
            <a:pPr marL="0" indent="0">
              <a:buNone/>
            </a:pPr>
            <a:r>
              <a:rPr lang="en-US" b="1" dirty="0" smtClean="0">
                <a:solidFill>
                  <a:srgbClr val="FF0000"/>
                </a:solidFill>
              </a:rPr>
              <a:t>I. Initiating</a:t>
            </a:r>
            <a:r>
              <a:rPr lang="en-US" b="1" dirty="0">
                <a:solidFill>
                  <a:srgbClr val="FF0000"/>
                </a:solidFill>
              </a:rPr>
              <a:t>:</a:t>
            </a:r>
            <a:r>
              <a:rPr lang="en-US" dirty="0"/>
              <a:t> It determines high level requirements, the scope of the system and the resources that will be required.</a:t>
            </a:r>
            <a:br>
              <a:rPr lang="en-US" dirty="0"/>
            </a:br>
            <a:r>
              <a:rPr lang="en-US" dirty="0"/>
              <a:t/>
            </a:r>
            <a:br>
              <a:rPr lang="en-US" dirty="0"/>
            </a:br>
            <a:r>
              <a:rPr lang="en-US" b="1" dirty="0">
                <a:solidFill>
                  <a:srgbClr val="FF0000"/>
                </a:solidFill>
              </a:rPr>
              <a:t>II. Developing:</a:t>
            </a:r>
            <a:r>
              <a:rPr lang="en-US" dirty="0"/>
              <a:t> It involves the detailed analysis, design and implementation of the system.</a:t>
            </a:r>
            <a:br>
              <a:rPr lang="en-US" dirty="0"/>
            </a:br>
            <a:r>
              <a:rPr lang="en-US" dirty="0"/>
              <a:t/>
            </a:r>
            <a:br>
              <a:rPr lang="en-US" dirty="0"/>
            </a:br>
            <a:r>
              <a:rPr lang="en-US" b="1" dirty="0">
                <a:solidFill>
                  <a:srgbClr val="FF0000"/>
                </a:solidFill>
              </a:rPr>
              <a:t>III. Deploying:</a:t>
            </a:r>
            <a:r>
              <a:rPr lang="en-US" dirty="0"/>
              <a:t> It introduces the system to the user and subsequent maintenance of the system.</a:t>
            </a:r>
          </a:p>
        </p:txBody>
      </p:sp>
    </p:spTree>
    <p:extLst>
      <p:ext uri="{BB962C8B-B14F-4D97-AF65-F5344CB8AC3E}">
        <p14:creationId xmlns:p14="http://schemas.microsoft.com/office/powerpoint/2010/main" val="21089916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3. Rational </a:t>
            </a:r>
            <a:r>
              <a:rPr lang="en-US" b="1" dirty="0"/>
              <a:t>Unified Process (RUP)</a:t>
            </a:r>
            <a:endParaRPr lang="en-US" dirty="0"/>
          </a:p>
        </p:txBody>
      </p:sp>
      <p:sp>
        <p:nvSpPr>
          <p:cNvPr id="3" name="Content Placeholder 2"/>
          <p:cNvSpPr>
            <a:spLocks noGrp="1"/>
          </p:cNvSpPr>
          <p:nvPr>
            <p:ph sz="quarter" idx="1"/>
          </p:nvPr>
        </p:nvSpPr>
        <p:spPr>
          <a:xfrm>
            <a:off x="457200" y="1600200"/>
            <a:ext cx="7924800" cy="4873752"/>
          </a:xfrm>
        </p:spPr>
        <p:txBody>
          <a:bodyPr>
            <a:normAutofit fontScale="92500" lnSpcReduction="20000"/>
          </a:bodyPr>
          <a:lstStyle/>
          <a:p>
            <a:r>
              <a:rPr lang="en-US" dirty="0"/>
              <a:t>It was developed in Rational Corporation in 1998.</a:t>
            </a:r>
          </a:p>
          <a:p>
            <a:r>
              <a:rPr lang="en-US" dirty="0"/>
              <a:t>It consists of four phases which can be broken down into iterations.</a:t>
            </a:r>
            <a:br>
              <a:rPr lang="en-US" dirty="0"/>
            </a:br>
            <a:r>
              <a:rPr lang="en-US" dirty="0"/>
              <a:t>I. Inception</a:t>
            </a:r>
            <a:br>
              <a:rPr lang="en-US" dirty="0"/>
            </a:br>
            <a:r>
              <a:rPr lang="en-US" dirty="0"/>
              <a:t>II. Elaboration</a:t>
            </a:r>
            <a:br>
              <a:rPr lang="en-US" dirty="0"/>
            </a:br>
            <a:r>
              <a:rPr lang="en-US" dirty="0"/>
              <a:t>III. Construction</a:t>
            </a:r>
            <a:br>
              <a:rPr lang="en-US" dirty="0"/>
            </a:br>
            <a:r>
              <a:rPr lang="en-US" dirty="0"/>
              <a:t>IV. Transition</a:t>
            </a:r>
          </a:p>
          <a:p>
            <a:r>
              <a:rPr lang="en-US" dirty="0"/>
              <a:t>Each iteration consists of nine work areas called disciplines.</a:t>
            </a:r>
          </a:p>
          <a:p>
            <a:r>
              <a:rPr lang="en-US" dirty="0"/>
              <a:t>A discipline depends on the phase in which the iteration is taking place.</a:t>
            </a:r>
          </a:p>
          <a:p>
            <a:r>
              <a:rPr lang="en-US" dirty="0"/>
              <a:t>For each discipline, RUP defines a set of </a:t>
            </a:r>
            <a:r>
              <a:rPr lang="en-US" dirty="0" err="1"/>
              <a:t>artefacts</a:t>
            </a:r>
            <a:r>
              <a:rPr lang="en-US" dirty="0"/>
              <a:t> (work products), activities (work undertaken on the </a:t>
            </a:r>
            <a:r>
              <a:rPr lang="en-US" dirty="0" err="1"/>
              <a:t>artefacts</a:t>
            </a:r>
            <a:r>
              <a:rPr lang="en-US" dirty="0"/>
              <a:t>) and roles (the responsibilities of the members of the development team).</a:t>
            </a:r>
          </a:p>
          <a:p>
            <a:endParaRPr lang="en-US" dirty="0"/>
          </a:p>
        </p:txBody>
      </p:sp>
    </p:spTree>
    <p:extLst>
      <p:ext uri="{BB962C8B-B14F-4D97-AF65-F5344CB8AC3E}">
        <p14:creationId xmlns:p14="http://schemas.microsoft.com/office/powerpoint/2010/main" val="28026450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78"/>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000"/>
              <a:buFont typeface="Century Schoolbook"/>
              <a:buNone/>
            </a:pPr>
            <a:r>
              <a:rPr lang="en-US"/>
              <a:t>Rational unified process(rup)</a:t>
            </a:r>
            <a:endParaRPr/>
          </a:p>
        </p:txBody>
      </p:sp>
      <p:sp>
        <p:nvSpPr>
          <p:cNvPr id="574" name="Google Shape;574;p78"/>
          <p:cNvSpPr txBox="1">
            <a:spLocks noGrp="1"/>
          </p:cNvSpPr>
          <p:nvPr>
            <p:ph type="body" idx="1"/>
          </p:nvPr>
        </p:nvSpPr>
        <p:spPr>
          <a:xfrm>
            <a:off x="457200" y="1600200"/>
            <a:ext cx="7467600" cy="4873752"/>
          </a:xfrm>
          <a:prstGeom prst="rect">
            <a:avLst/>
          </a:prstGeom>
          <a:noFill/>
          <a:ln>
            <a:noFill/>
          </a:ln>
        </p:spPr>
        <p:txBody>
          <a:bodyPr spcFirstLastPara="1" wrap="square" lIns="91425" tIns="45700" rIns="91425" bIns="45700" anchor="t" anchorCtr="0">
            <a:normAutofit/>
          </a:bodyPr>
          <a:lstStyle/>
          <a:p>
            <a:pPr marL="274320" lvl="0" indent="-274320" algn="just" rtl="0">
              <a:spcBef>
                <a:spcPts val="0"/>
              </a:spcBef>
              <a:spcAft>
                <a:spcPts val="0"/>
              </a:spcAft>
              <a:buSzPts val="1680"/>
              <a:buChar char="🞆"/>
            </a:pPr>
            <a:r>
              <a:rPr lang="en-US" b="1"/>
              <a:t>Rational Unified Process (RUP)</a:t>
            </a:r>
            <a:r>
              <a:rPr lang="en-US"/>
              <a:t> is a software development process for object-oriented models. It is also known as the Unified Process Model. It is created by Rational corporation and is designed and documented using UML (Unified Modeling Language). This process is included in IBM Rational Method Composer (RMC) product. IBM (International Business Machine Corporation) allows us to customize, design, and personalize the unified process.</a:t>
            </a:r>
            <a:endParaRPr/>
          </a:p>
        </p:txBody>
      </p:sp>
    </p:spTree>
    <p:extLst>
      <p:ext uri="{BB962C8B-B14F-4D97-AF65-F5344CB8AC3E}">
        <p14:creationId xmlns:p14="http://schemas.microsoft.com/office/powerpoint/2010/main" val="10128156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9"/>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000"/>
              <a:buFont typeface="Century Schoolbook"/>
              <a:buNone/>
            </a:pPr>
            <a:r>
              <a:rPr lang="en-US"/>
              <a:t>Rational unified process(rup)</a:t>
            </a:r>
            <a:endParaRPr/>
          </a:p>
        </p:txBody>
      </p:sp>
      <p:pic>
        <p:nvPicPr>
          <p:cNvPr id="580" name="Google Shape;580;p79"/>
          <p:cNvPicPr preferRelativeResize="0">
            <a:picLocks noGrp="1"/>
          </p:cNvPicPr>
          <p:nvPr>
            <p:ph type="body" idx="1"/>
          </p:nvPr>
        </p:nvPicPr>
        <p:blipFill rotWithShape="1">
          <a:blip r:embed="rId3">
            <a:alphaModFix/>
          </a:blip>
          <a:srcRect/>
          <a:stretch/>
        </p:blipFill>
        <p:spPr>
          <a:xfrm>
            <a:off x="685800" y="1527175"/>
            <a:ext cx="7162799" cy="5026025"/>
          </a:xfrm>
          <a:prstGeom prst="rect">
            <a:avLst/>
          </a:prstGeom>
          <a:noFill/>
          <a:ln>
            <a:noFill/>
          </a:ln>
        </p:spPr>
      </p:pic>
    </p:spTree>
    <p:extLst>
      <p:ext uri="{BB962C8B-B14F-4D97-AF65-F5344CB8AC3E}">
        <p14:creationId xmlns:p14="http://schemas.microsoft.com/office/powerpoint/2010/main" val="25662529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2360</TotalTime>
  <Words>5229</Words>
  <Application>Microsoft Office PowerPoint</Application>
  <PresentationFormat>On-screen Show (4:3)</PresentationFormat>
  <Paragraphs>630</Paragraphs>
  <Slides>133</Slides>
  <Notes>35</Notes>
  <HiddenSlides>0</HiddenSlides>
  <MMClips>0</MMClips>
  <ScaleCrop>false</ScaleCrop>
  <HeadingPairs>
    <vt:vector size="4" baseType="variant">
      <vt:variant>
        <vt:lpstr>Theme</vt:lpstr>
      </vt:variant>
      <vt:variant>
        <vt:i4>1</vt:i4>
      </vt:variant>
      <vt:variant>
        <vt:lpstr>Slide Titles</vt:lpstr>
      </vt:variant>
      <vt:variant>
        <vt:i4>133</vt:i4>
      </vt:variant>
    </vt:vector>
  </HeadingPairs>
  <TitlesOfParts>
    <vt:vector size="134" baseType="lpstr">
      <vt:lpstr>Oriel</vt:lpstr>
      <vt:lpstr>Object oriented analysis &amp; design</vt:lpstr>
      <vt:lpstr>UNIT- 1</vt:lpstr>
      <vt:lpstr>prerequisites</vt:lpstr>
      <vt:lpstr>Object-oriented analysis and design</vt:lpstr>
      <vt:lpstr>PowerPoint Presentation</vt:lpstr>
      <vt:lpstr>Object oriented analysis &amp; design</vt:lpstr>
      <vt:lpstr>Object oriented analysis &amp; design</vt:lpstr>
      <vt:lpstr>Object oriented analysis &amp; design</vt:lpstr>
      <vt:lpstr>Software engineering</vt:lpstr>
      <vt:lpstr>software</vt:lpstr>
      <vt:lpstr>PowerPoint Presentation</vt:lpstr>
      <vt:lpstr>PowerPoint Presentation</vt:lpstr>
      <vt:lpstr>Software process model(sdlc)</vt:lpstr>
      <vt:lpstr>Software process model(sdlc)</vt:lpstr>
      <vt:lpstr>Generic Process Model</vt:lpstr>
      <vt:lpstr>PowerPoint Presentation</vt:lpstr>
      <vt:lpstr>PowerPoint Presentation</vt:lpstr>
      <vt:lpstr>OOAD In The SDLC  </vt:lpstr>
      <vt:lpstr>Object-Oriented Analysis And Design (OOAD)  </vt:lpstr>
      <vt:lpstr>Object-Oriented Analysis</vt:lpstr>
      <vt:lpstr>Object-Oriented Design</vt:lpstr>
      <vt:lpstr>In the object-oriented design, we …</vt:lpstr>
      <vt:lpstr>system</vt:lpstr>
      <vt:lpstr>Software systems</vt:lpstr>
      <vt:lpstr>complexity</vt:lpstr>
      <vt:lpstr>Complexity</vt:lpstr>
      <vt:lpstr>The Structure of Complex systems:  </vt:lpstr>
      <vt:lpstr>Personal Computer  </vt:lpstr>
      <vt:lpstr>The Structure of Plants and Animals  </vt:lpstr>
      <vt:lpstr>The Structure of matter : </vt:lpstr>
      <vt:lpstr>The Structure of social institutions: </vt:lpstr>
      <vt:lpstr>Properties' of systems</vt:lpstr>
      <vt:lpstr>Why Software Is Inherently Complex </vt:lpstr>
      <vt:lpstr>Why Software Is Inherently Complex </vt:lpstr>
      <vt:lpstr>Why Software Is Inherently Complex </vt:lpstr>
      <vt:lpstr>Why Software Is Inherently Complex </vt:lpstr>
      <vt:lpstr>Why Software Is Inherently Complex </vt:lpstr>
      <vt:lpstr>Attributes of Complex system </vt:lpstr>
      <vt:lpstr>Attributes of Complex system </vt:lpstr>
      <vt:lpstr>Attributes of Complex system </vt:lpstr>
      <vt:lpstr>Attributes of Complex system </vt:lpstr>
      <vt:lpstr>Attributes of Complex system </vt:lpstr>
      <vt:lpstr>Basic concepts of oops</vt:lpstr>
      <vt:lpstr>Basic concepts of oop</vt:lpstr>
      <vt:lpstr>Basic concepts of oop</vt:lpstr>
      <vt:lpstr>Class and object</vt:lpstr>
      <vt:lpstr>Basic concepts of oop</vt:lpstr>
      <vt:lpstr>Basic concepts of oop</vt:lpstr>
      <vt:lpstr>Basic concepts of oop</vt:lpstr>
      <vt:lpstr>Basic concepts of oop</vt:lpstr>
      <vt:lpstr>ORTHOGONAL VIEWS OF THE SOFTWARE</vt:lpstr>
      <vt:lpstr>PowerPoint Presentation</vt:lpstr>
      <vt:lpstr>Difference between Traditional and Object Oriented  Approach(methods)</vt:lpstr>
      <vt:lpstr>OBJECT BASICS</vt:lpstr>
      <vt:lpstr>Object definition</vt:lpstr>
      <vt:lpstr>Characteristics of object</vt:lpstr>
      <vt:lpstr>Operations of object</vt:lpstr>
      <vt:lpstr>Operations of object</vt:lpstr>
      <vt:lpstr>Operations of object</vt:lpstr>
      <vt:lpstr>Operations of object</vt:lpstr>
      <vt:lpstr>Operations of object</vt:lpstr>
      <vt:lpstr>Operations of object</vt:lpstr>
      <vt:lpstr>IT KNOWS THINGS (ATTRIBUTES)</vt:lpstr>
      <vt:lpstr>IT DOES THINGS (METHODS)</vt:lpstr>
      <vt:lpstr>ATTRIBUTES</vt:lpstr>
      <vt:lpstr>PowerPoint Presentation</vt:lpstr>
      <vt:lpstr>The Concept Of Object-Orientation</vt:lpstr>
      <vt:lpstr>WHY OBJECT ORIENTATION</vt:lpstr>
      <vt:lpstr>BENEFITS OF OBJECT ORIENTATION</vt:lpstr>
      <vt:lpstr>Principles of Object-Oriented  </vt:lpstr>
      <vt:lpstr>Principles of Object-Oriented  </vt:lpstr>
      <vt:lpstr>Principles of Object-Oriented  </vt:lpstr>
      <vt:lpstr>Principles of Object-Oriented  </vt:lpstr>
      <vt:lpstr>Principles of Object-Oriented</vt:lpstr>
      <vt:lpstr>Principles of Object-Oriented  </vt:lpstr>
      <vt:lpstr>Principles of Object-Oriented  </vt:lpstr>
      <vt:lpstr>Principles of Object-Oriented  </vt:lpstr>
      <vt:lpstr>Principles of Object-Oriented  </vt:lpstr>
      <vt:lpstr>Principles of Object-Oriented  </vt:lpstr>
      <vt:lpstr>Principles of Object-Oriented  </vt:lpstr>
      <vt:lpstr>Object oriented development methods</vt:lpstr>
      <vt:lpstr>Object oriented development methods</vt:lpstr>
      <vt:lpstr>Object oriented development methods</vt:lpstr>
      <vt:lpstr>Objectives of Object Oriented Methodologies</vt:lpstr>
      <vt:lpstr>Benefits of Object Oriented Methodologies</vt:lpstr>
      <vt:lpstr>Object oriented method types</vt:lpstr>
      <vt:lpstr>1. Object Modeling Techniques (OMT)</vt:lpstr>
      <vt:lpstr>1. Object Modeling Techniques (OMT)</vt:lpstr>
      <vt:lpstr>1. Object Modeling Techniques (OMT)</vt:lpstr>
      <vt:lpstr>1. Object Modeling Techniques (OMT)</vt:lpstr>
      <vt:lpstr>1. Object Modeling Techniques (OMT)</vt:lpstr>
      <vt:lpstr>1. Object Modeling Techniques (OMT)</vt:lpstr>
      <vt:lpstr>1. Object Modeling Techniques (OMT)</vt:lpstr>
      <vt:lpstr>1. Object Modeling Techniques (OMT)</vt:lpstr>
      <vt:lpstr> 2. Object Process Methodology (OPM)</vt:lpstr>
      <vt:lpstr> 2. Object Process Methodology (OPM)</vt:lpstr>
      <vt:lpstr>3. Rational Unified Process (RUP)</vt:lpstr>
      <vt:lpstr>Rational unified process(rup)</vt:lpstr>
      <vt:lpstr>Rational unified process(rup)</vt:lpstr>
      <vt:lpstr>Rational unified process(rup)</vt:lpstr>
      <vt:lpstr>Phases of rup</vt:lpstr>
      <vt:lpstr>Phases of rup</vt:lpstr>
      <vt:lpstr>Advantages of rup</vt:lpstr>
      <vt:lpstr>Drawbacks of rup</vt:lpstr>
      <vt:lpstr>PowerPoint Presentation</vt:lpstr>
      <vt:lpstr>Object oriented approaches</vt:lpstr>
      <vt:lpstr>UML- Overview,</vt:lpstr>
      <vt:lpstr>UML- Overview,</vt:lpstr>
      <vt:lpstr>Goals of UML </vt:lpstr>
      <vt:lpstr>Characteristics of UML</vt:lpstr>
      <vt:lpstr>UML is made up of −</vt:lpstr>
      <vt:lpstr>Systems and Models in UML </vt:lpstr>
      <vt:lpstr>Conceptual Model of UML </vt:lpstr>
      <vt:lpstr>Basic Building Blocks </vt:lpstr>
      <vt:lpstr>Basic Building Blocks </vt:lpstr>
      <vt:lpstr>Basic Building Blocks </vt:lpstr>
      <vt:lpstr>Basic Building Blocks </vt:lpstr>
      <vt:lpstr>Basic Building Blocks </vt:lpstr>
      <vt:lpstr>Basic Building Blocks </vt:lpstr>
      <vt:lpstr>Conceptual Model of UML </vt:lpstr>
      <vt:lpstr>rules</vt:lpstr>
      <vt:lpstr>Conceptual Model of UML </vt:lpstr>
      <vt:lpstr>Common mechanisms</vt:lpstr>
      <vt:lpstr>Common mechanisms</vt:lpstr>
      <vt:lpstr> Three ways to apply UML: </vt:lpstr>
      <vt:lpstr>Three perspectives to apply UML:</vt:lpstr>
      <vt:lpstr>PowerPoint Presentation</vt:lpstr>
      <vt:lpstr>Use case diagram</vt:lpstr>
      <vt:lpstr>Class diagram</vt:lpstr>
      <vt:lpstr>Activity diagram</vt:lpstr>
      <vt:lpstr>Swim lane diagram</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Computing</dc:title>
  <dc:creator>HP</dc:creator>
  <cp:lastModifiedBy>HP</cp:lastModifiedBy>
  <cp:revision>110</cp:revision>
  <dcterms:created xsi:type="dcterms:W3CDTF">2022-01-10T04:36:42Z</dcterms:created>
  <dcterms:modified xsi:type="dcterms:W3CDTF">2022-01-28T07:43:53Z</dcterms:modified>
</cp:coreProperties>
</file>